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92" r:id="rId3"/>
    <p:sldId id="295" r:id="rId4"/>
    <p:sldId id="296" r:id="rId5"/>
    <p:sldId id="298" r:id="rId6"/>
    <p:sldId id="300" r:id="rId7"/>
    <p:sldId id="301" r:id="rId8"/>
    <p:sldId id="302" r:id="rId9"/>
    <p:sldId id="303" r:id="rId10"/>
    <p:sldId id="313" r:id="rId11"/>
    <p:sldId id="284" r:id="rId12"/>
    <p:sldId id="304" r:id="rId13"/>
    <p:sldId id="305" r:id="rId14"/>
    <p:sldId id="308" r:id="rId15"/>
    <p:sldId id="309" r:id="rId16"/>
    <p:sldId id="310" r:id="rId17"/>
    <p:sldId id="311" r:id="rId18"/>
    <p:sldId id="312" r:id="rId19"/>
    <p:sldId id="316" r:id="rId20"/>
    <p:sldId id="315" r:id="rId21"/>
    <p:sldId id="314" r:id="rId22"/>
    <p:sldId id="29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31D"/>
    <a:srgbClr val="2D7192"/>
    <a:srgbClr val="2A1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3"/>
    <p:restoredTop sz="94753"/>
  </p:normalViewPr>
  <p:slideViewPr>
    <p:cSldViewPr snapToGrid="0" snapToObjects="1">
      <p:cViewPr>
        <p:scale>
          <a:sx n="85" d="100"/>
          <a:sy n="85" d="100"/>
        </p:scale>
        <p:origin x="4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CE081-C122-7C4C-BF8D-499AE278AE47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65F48-C58F-6946-A573-B085B626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12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0067aab6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0067aab6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500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65F48-C58F-6946-A573-B085B62649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65F48-C58F-6946-A573-B085B62649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20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65F48-C58F-6946-A573-B085B62649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83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65F48-C58F-6946-A573-B085B62649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00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65F48-C58F-6946-A573-B085B62649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01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65F48-C58F-6946-A573-B085B62649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68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65F48-C58F-6946-A573-B085B62649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63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C92D0-2D9A-7743-8B73-34BB53017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4851B-F02D-C240-8D8B-7F5109C73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BD42B-6900-5946-8294-C53C2E834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4CA43-7451-4C4F-A729-5E0E412F5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CD31D-5817-E441-A0B6-623ED956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EF33-4A68-C34E-B995-CB3E25E2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21DEE-BA3B-504E-9575-CDEC8A63C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DABF5-311C-D244-A4A2-13E34F7C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24959-B3FB-334B-A444-20F1A005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1A986-6077-944F-9598-BDE09ED9F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55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14FAE0-23A0-7F48-84E2-0E1D2A6355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2A0090-D29E-4343-956B-A1FD4A29C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D75B-83AF-2140-AA69-FF9B906B0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F690F-2706-9C4E-ABDD-2DD997B7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01460-D311-8D45-B2A9-1DAF3345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32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0" name="Google Shape;20;p4"/>
          <p:cNvCxnSpPr/>
          <p:nvPr/>
        </p:nvCxnSpPr>
        <p:spPr>
          <a:xfrm>
            <a:off x="614100" y="1378367"/>
            <a:ext cx="1006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2670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5125-7B90-9B40-BBAE-AE7C267C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6"/>
            <a:ext cx="10515600" cy="7411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526F-B63F-5948-B649-01595947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022"/>
            <a:ext cx="10515600" cy="50819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050E2-4B63-AA40-A409-F5564824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9F49C-2B98-AE44-9006-000A744F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1960-2180-8848-8DB4-87E0E07C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EBC9CC-21EA-5641-846F-F0100F97E37F}"/>
              </a:ext>
            </a:extLst>
          </p:cNvPr>
          <p:cNvCxnSpPr>
            <a:cxnSpLocks/>
          </p:cNvCxnSpPr>
          <p:nvPr userDrawn="1"/>
        </p:nvCxnSpPr>
        <p:spPr>
          <a:xfrm>
            <a:off x="0" y="966529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48FFBD-9EC4-F144-B178-A136A905A7F2}"/>
              </a:ext>
            </a:extLst>
          </p:cNvPr>
          <p:cNvCxnSpPr>
            <a:cxnSpLocks/>
          </p:cNvCxnSpPr>
          <p:nvPr userDrawn="1"/>
        </p:nvCxnSpPr>
        <p:spPr>
          <a:xfrm>
            <a:off x="0" y="1030610"/>
            <a:ext cx="12192000" cy="0"/>
          </a:xfrm>
          <a:prstGeom prst="line">
            <a:avLst/>
          </a:prstGeom>
          <a:ln w="28575">
            <a:solidFill>
              <a:schemeClr val="accent1"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8735726-FE6F-DC4E-9A9E-84223C7DB2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024" y="264858"/>
            <a:ext cx="576869" cy="44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5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5125-7B90-9B40-BBAE-AE7C267C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078" y="161926"/>
            <a:ext cx="9780722" cy="7411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526F-B63F-5948-B649-01595947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022"/>
            <a:ext cx="10515600" cy="50819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050E2-4B63-AA40-A409-F5564824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9F49C-2B98-AE44-9006-000A744F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1960-2180-8848-8DB4-87E0E07C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EBC9CC-21EA-5641-846F-F0100F97E37F}"/>
              </a:ext>
            </a:extLst>
          </p:cNvPr>
          <p:cNvCxnSpPr>
            <a:cxnSpLocks/>
          </p:cNvCxnSpPr>
          <p:nvPr userDrawn="1"/>
        </p:nvCxnSpPr>
        <p:spPr>
          <a:xfrm>
            <a:off x="0" y="966529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48FFBD-9EC4-F144-B178-A136A905A7F2}"/>
              </a:ext>
            </a:extLst>
          </p:cNvPr>
          <p:cNvCxnSpPr>
            <a:cxnSpLocks/>
          </p:cNvCxnSpPr>
          <p:nvPr userDrawn="1"/>
        </p:nvCxnSpPr>
        <p:spPr>
          <a:xfrm>
            <a:off x="0" y="1030610"/>
            <a:ext cx="12192000" cy="0"/>
          </a:xfrm>
          <a:prstGeom prst="line">
            <a:avLst/>
          </a:prstGeom>
          <a:ln w="28575">
            <a:solidFill>
              <a:schemeClr val="accent1"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439BDC6-4452-B54F-91B8-D7828D7314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40873" cy="922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48BE9C-BDF9-E84D-85B9-1832D700E8D4}"/>
              </a:ext>
            </a:extLst>
          </p:cNvPr>
          <p:cNvSpPr txBox="1"/>
          <p:nvPr userDrawn="1"/>
        </p:nvSpPr>
        <p:spPr>
          <a:xfrm>
            <a:off x="-21627" y="-55092"/>
            <a:ext cx="1462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real fast</a:t>
            </a:r>
          </a:p>
        </p:txBody>
      </p:sp>
    </p:spTree>
    <p:extLst>
      <p:ext uri="{BB962C8B-B14F-4D97-AF65-F5344CB8AC3E}">
        <p14:creationId xmlns:p14="http://schemas.microsoft.com/office/powerpoint/2010/main" val="367663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74A3-8B4A-E84D-B3F8-505E3A4C6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392"/>
            <a:ext cx="10515600" cy="665485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28647-BC2F-6E43-A058-B0D1E4490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7638"/>
            <a:ext cx="5181600" cy="50193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1D7B5-9CB2-B44E-8492-F2AAEC951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7638"/>
            <a:ext cx="5181600" cy="50193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DD9AF-0EE9-BF4A-B4ED-F6C92F143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CB093-F3D2-2B41-9A74-A3B51500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1F93F-A764-BC4A-B834-D69D2AC4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06DD9D-8679-D64A-A3AD-927E6CBE645D}"/>
              </a:ext>
            </a:extLst>
          </p:cNvPr>
          <p:cNvCxnSpPr>
            <a:cxnSpLocks/>
          </p:cNvCxnSpPr>
          <p:nvPr userDrawn="1"/>
        </p:nvCxnSpPr>
        <p:spPr>
          <a:xfrm>
            <a:off x="0" y="966529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9A81C8-76D2-BF4A-991D-996D707C46C3}"/>
              </a:ext>
            </a:extLst>
          </p:cNvPr>
          <p:cNvCxnSpPr>
            <a:cxnSpLocks/>
          </p:cNvCxnSpPr>
          <p:nvPr userDrawn="1"/>
        </p:nvCxnSpPr>
        <p:spPr>
          <a:xfrm>
            <a:off x="0" y="1030610"/>
            <a:ext cx="12192000" cy="0"/>
          </a:xfrm>
          <a:prstGeom prst="line">
            <a:avLst/>
          </a:prstGeom>
          <a:ln w="28575">
            <a:solidFill>
              <a:schemeClr val="accent1"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8FEB7F2-6A79-114A-B18A-DD79EE212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024" y="264858"/>
            <a:ext cx="576869" cy="44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77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E720-7C15-1146-BD63-B957BF0EB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528E9-9289-494C-8E7F-9154D89D7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162F8-9E37-3041-B38D-EFBFF73A8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3BA7AC-EFC0-F441-A363-E24B80B5E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A2C04-0996-4443-9FCE-4F130EDC1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5B190A-C50D-134F-BAD4-78A7802A1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7CC03E-F715-494F-A6F2-52842FE13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F9D6BF-51D7-B94F-9982-FC81D320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81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322C-2A95-0344-B27E-7426A85B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7E120-B717-2E4C-A464-AE13C76E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BD1C6-EA9A-AA4B-9188-C1CE1EB3A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1DF7E-8DA4-AB47-BC07-66BF266A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0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C7F8A-7E3F-0443-AAD2-38CCF6DEE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1E1FD-0E4F-9543-8486-872600908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3C6A7-A033-5742-B7B8-430421B1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05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685D-8312-2F4F-B4E6-23FA303B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6738D-4EF0-474A-A0D8-E9342E0F8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59E50-B9AC-0140-9ACD-193BB1E4A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17C59-B052-974D-BD9F-573E11DEA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78C2D-AE95-4B4B-A88F-EA5033D95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5CDF7-7C45-C74F-9928-56B886137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86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650F-8E8C-6347-B3FB-04F3B104A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E1CCB0-7FE2-C048-8D9E-C990CD6C33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F704F-59CC-9443-ACED-5FD7C95F9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BC564-E177-0548-AEDC-2E2AE5828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71CFD-15DA-C546-AA29-12A2F71E9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1269B-CBB9-A242-8FE5-E335B2C0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7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D20D5D-8A3A-BD49-A08D-F595E3EDF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3FAD2-A80D-354B-8EB1-479C5F751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7DCFD-FE17-9D41-8B24-1A5E8FE39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C933D-4928-FB44-9A3E-6F4FC83E3E5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7E42F-E4CA-C640-A485-C1C9D7E77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5BE16-49DB-2946-8C04-106FD899E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2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www.melbournebioinformatics.org.au/tutorials/tutorials/assembly/assembly-protoco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i.nlm.nih.gov/detailedresult.php?img=PMC2553323_1752-0509-2-80-2&amp;req=4" TargetMode="External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bonacci_number" TargetMode="External"/><Relationship Id="rId2" Type="http://schemas.openxmlformats.org/officeDocument/2006/relationships/hyperlink" Target="https://www.piday.org/million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wirlstats.com/students.html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-history.mcs.st-and.ac.uk/HistTopics/e_100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B9B092-4E5E-D648-B3B1-2CAB720CD2C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A1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1E9B3-117A-1249-96AB-130D9C682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6131" y="1567102"/>
            <a:ext cx="5962650" cy="1087437"/>
          </a:xfrm>
        </p:spPr>
        <p:txBody>
          <a:bodyPr/>
          <a:lstStyle/>
          <a:p>
            <a:r>
              <a:rPr lang="en-US" dirty="0"/>
              <a:t>         </a:t>
            </a:r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26531-1AC5-1244-A7B8-0C5F591D9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6131" y="2576754"/>
            <a:ext cx="5962650" cy="4254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Huitian Diao (Yolanda)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36944-A678-B34D-A8D0-116E115E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965" y="905169"/>
            <a:ext cx="2076221" cy="1602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B7C4E-546F-034F-88A7-89315BAB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364" y="2899870"/>
            <a:ext cx="6478163" cy="2451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91D6DC-9B28-9F46-BD4D-CB4F91C07B10}"/>
              </a:ext>
            </a:extLst>
          </p:cNvPr>
          <p:cNvSpPr txBox="1"/>
          <p:nvPr/>
        </p:nvSpPr>
        <p:spPr>
          <a:xfrm>
            <a:off x="4351279" y="5646899"/>
            <a:ext cx="3672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References: 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Quick-R by </a:t>
            </a:r>
            <a:r>
              <a:rPr lang="en-US" dirty="0" err="1">
                <a:solidFill>
                  <a:schemeClr val="accent3"/>
                </a:solidFill>
              </a:rPr>
              <a:t>DataCamp</a:t>
            </a:r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 for Beginners by Emmanuel Paradis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6AFA9C-4200-F046-8AF4-CF1E961A1180}"/>
              </a:ext>
            </a:extLst>
          </p:cNvPr>
          <p:cNvSpPr/>
          <p:nvPr/>
        </p:nvSpPr>
        <p:spPr>
          <a:xfrm>
            <a:off x="5955427" y="3162207"/>
            <a:ext cx="3938954" cy="1817923"/>
          </a:xfrm>
          <a:prstGeom prst="rect">
            <a:avLst/>
          </a:prstGeom>
          <a:solidFill>
            <a:srgbClr val="2A1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0F2717-DB52-8246-92E6-A7ADF76B80A6}"/>
              </a:ext>
            </a:extLst>
          </p:cNvPr>
          <p:cNvSpPr txBox="1"/>
          <p:nvPr/>
        </p:nvSpPr>
        <p:spPr>
          <a:xfrm>
            <a:off x="5385281" y="3985242"/>
            <a:ext cx="3355737" cy="1138773"/>
          </a:xfrm>
          <a:prstGeom prst="rect">
            <a:avLst/>
          </a:prstGeom>
          <a:solidFill>
            <a:srgbClr val="2A1C1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”You think, therefore you </a:t>
            </a:r>
            <a:r>
              <a:rPr lang="en-US" sz="2800" b="1" dirty="0">
                <a:solidFill>
                  <a:schemeClr val="bg1"/>
                </a:solidFill>
              </a:rPr>
              <a:t>R</a:t>
            </a:r>
            <a:r>
              <a:rPr lang="en-US" sz="2000" dirty="0">
                <a:solidFill>
                  <a:schemeClr val="bg1"/>
                </a:solidFill>
              </a:rPr>
              <a:t>.”</a:t>
            </a:r>
          </a:p>
          <a:p>
            <a:pPr algn="r"/>
            <a:endParaRPr lang="en-US" sz="2000" dirty="0">
              <a:solidFill>
                <a:schemeClr val="bg1"/>
              </a:solidFill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</a:rPr>
              <a:t>- René Descartes</a:t>
            </a:r>
          </a:p>
        </p:txBody>
      </p:sp>
    </p:spTree>
    <p:extLst>
      <p:ext uri="{BB962C8B-B14F-4D97-AF65-F5344CB8AC3E}">
        <p14:creationId xmlns:p14="http://schemas.microsoft.com/office/powerpoint/2010/main" val="279715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A31B1-8F41-514D-AFF5-AF05C7D1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Minute card questions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01D754-4716-3A40-A2B6-38754CA22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022"/>
            <a:ext cx="10515600" cy="666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3. What is the difference between functions(if...else…, </a:t>
            </a:r>
            <a:r>
              <a:rPr lang="en-US" sz="1800" b="1" dirty="0" err="1">
                <a:solidFill>
                  <a:srgbClr val="FF0000"/>
                </a:solidFill>
              </a:rPr>
              <a:t>lapply</a:t>
            </a:r>
            <a:r>
              <a:rPr lang="en-US" sz="1800" b="1" dirty="0">
                <a:solidFill>
                  <a:srgbClr val="FF0000"/>
                </a:solidFill>
              </a:rPr>
              <a:t>..., function(x)) and loops (for </a:t>
            </a:r>
            <a:r>
              <a:rPr lang="en-US" sz="1800" b="1" dirty="0" err="1">
                <a:solidFill>
                  <a:srgbClr val="FF0000"/>
                </a:solidFill>
              </a:rPr>
              <a:t>i</a:t>
            </a:r>
            <a:r>
              <a:rPr lang="en-US" sz="1800" b="1" dirty="0">
                <a:solidFill>
                  <a:srgbClr val="FF0000"/>
                </a:solidFill>
              </a:rPr>
              <a:t> in..., while...., if...else) ?</a:t>
            </a:r>
            <a:endParaRPr lang="en-US" sz="16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15224-1D6D-6F4D-8D15-00F6D6DC2828}"/>
              </a:ext>
            </a:extLst>
          </p:cNvPr>
          <p:cNvSpPr txBox="1"/>
          <p:nvPr/>
        </p:nvSpPr>
        <p:spPr>
          <a:xfrm>
            <a:off x="838200" y="2082800"/>
            <a:ext cx="9931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Function: apply </a:t>
            </a:r>
            <a:r>
              <a:rPr lang="en-US" sz="2400" b="1" dirty="0"/>
              <a:t>defined set of process</a:t>
            </a:r>
            <a:r>
              <a:rPr lang="en-US" sz="2400" dirty="0"/>
              <a:t> for certain input</a:t>
            </a:r>
          </a:p>
          <a:p>
            <a:endParaRPr lang="en-US" sz="2400" dirty="0"/>
          </a:p>
          <a:p>
            <a:r>
              <a:rPr lang="en-US" sz="2400" dirty="0"/>
              <a:t>If… else… : execute process based on </a:t>
            </a:r>
            <a:r>
              <a:rPr lang="en-US" sz="2400" b="1" dirty="0"/>
              <a:t>condition evaluation</a:t>
            </a:r>
          </a:p>
          <a:p>
            <a:endParaRPr lang="en-US" sz="2400" b="1" dirty="0"/>
          </a:p>
          <a:p>
            <a:r>
              <a:rPr lang="en-US" sz="2400" dirty="0"/>
              <a:t>Loops: </a:t>
            </a:r>
            <a:r>
              <a:rPr lang="en-US" sz="2400" b="1" dirty="0"/>
              <a:t>repetitively</a:t>
            </a:r>
            <a:r>
              <a:rPr lang="en-US" sz="2400" dirty="0"/>
              <a:t> execute a a set of statements</a:t>
            </a:r>
          </a:p>
          <a:p>
            <a:pPr lvl="1"/>
            <a:r>
              <a:rPr lang="en-US" sz="2400" dirty="0"/>
              <a:t>For: execute repeating process for a known list of elements</a:t>
            </a:r>
          </a:p>
          <a:p>
            <a:pPr lvl="1"/>
            <a:r>
              <a:rPr lang="en-US" sz="2400" dirty="0"/>
              <a:t>While: execute repeating process until meeting exit requirement</a:t>
            </a:r>
          </a:p>
          <a:p>
            <a:pPr lvl="1"/>
            <a:r>
              <a:rPr lang="en-US" sz="2400" dirty="0" err="1"/>
              <a:t>Lapply</a:t>
            </a:r>
            <a:r>
              <a:rPr lang="en-US" sz="2400" dirty="0"/>
              <a:t>: basically same as for</a:t>
            </a:r>
          </a:p>
        </p:txBody>
      </p:sp>
    </p:spTree>
    <p:extLst>
      <p:ext uri="{BB962C8B-B14F-4D97-AF65-F5344CB8AC3E}">
        <p14:creationId xmlns:p14="http://schemas.microsoft.com/office/powerpoint/2010/main" val="87008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BCAC7-D62F-5841-9F01-97E09DCE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468AB-2ED5-7A40-8C4E-77200EB28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063"/>
            <a:ext cx="4948238" cy="5510463"/>
          </a:xfrm>
        </p:spPr>
        <p:txBody>
          <a:bodyPr>
            <a:normAutofit lnSpcReduction="10000"/>
          </a:bodyPr>
          <a:lstStyle/>
          <a:p>
            <a:r>
              <a:rPr lang="en-US" sz="1800" b="1" dirty="0">
                <a:solidFill>
                  <a:schemeClr val="accent3"/>
                </a:solidFill>
              </a:rPr>
              <a:t>R basic syntax</a:t>
            </a:r>
          </a:p>
          <a:p>
            <a:endParaRPr lang="en-US" sz="1800" dirty="0">
              <a:solidFill>
                <a:schemeClr val="accent3"/>
              </a:solidFill>
            </a:endParaRPr>
          </a:p>
          <a:p>
            <a:r>
              <a:rPr lang="en-US" sz="1800" b="1" dirty="0">
                <a:solidFill>
                  <a:schemeClr val="accent3"/>
                </a:solidFill>
              </a:rPr>
              <a:t>Object</a:t>
            </a:r>
          </a:p>
          <a:p>
            <a:pPr lvl="1"/>
            <a:r>
              <a:rPr lang="en-US" sz="1800" dirty="0">
                <a:solidFill>
                  <a:schemeClr val="accent3"/>
                </a:solidFill>
              </a:rPr>
              <a:t>Data types</a:t>
            </a:r>
          </a:p>
          <a:p>
            <a:pPr lvl="2"/>
            <a:r>
              <a:rPr lang="en-US" dirty="0">
                <a:solidFill>
                  <a:schemeClr val="accent3"/>
                </a:solidFill>
              </a:rPr>
              <a:t>Vectors</a:t>
            </a:r>
          </a:p>
          <a:p>
            <a:pPr lvl="2"/>
            <a:r>
              <a:rPr lang="en-US" dirty="0">
                <a:solidFill>
                  <a:schemeClr val="accent3"/>
                </a:solidFill>
              </a:rPr>
              <a:t>Matrices</a:t>
            </a:r>
          </a:p>
          <a:p>
            <a:pPr lvl="2"/>
            <a:r>
              <a:rPr lang="en-US" dirty="0">
                <a:solidFill>
                  <a:schemeClr val="accent3"/>
                </a:solidFill>
              </a:rPr>
              <a:t>Arrays</a:t>
            </a:r>
          </a:p>
          <a:p>
            <a:pPr lvl="2"/>
            <a:r>
              <a:rPr lang="en-US" dirty="0">
                <a:solidFill>
                  <a:schemeClr val="accent3"/>
                </a:solidFill>
              </a:rPr>
              <a:t>Data frames</a:t>
            </a:r>
          </a:p>
          <a:p>
            <a:pPr lvl="2"/>
            <a:r>
              <a:rPr lang="en-US" dirty="0">
                <a:solidFill>
                  <a:schemeClr val="accent3"/>
                </a:solidFill>
              </a:rPr>
              <a:t>Lists</a:t>
            </a:r>
          </a:p>
          <a:p>
            <a:pPr lvl="2"/>
            <a:r>
              <a:rPr lang="en-US" dirty="0">
                <a:solidFill>
                  <a:schemeClr val="accent3"/>
                </a:solidFill>
              </a:rPr>
              <a:t>Factors</a:t>
            </a:r>
          </a:p>
          <a:p>
            <a:pPr lvl="2"/>
            <a:r>
              <a:rPr lang="en-US" dirty="0">
                <a:solidFill>
                  <a:schemeClr val="accent3"/>
                </a:solidFill>
              </a:rPr>
              <a:t>Data type conversions</a:t>
            </a:r>
          </a:p>
          <a:p>
            <a:pPr lvl="1"/>
            <a:r>
              <a:rPr lang="en-US" sz="1800" dirty="0">
                <a:solidFill>
                  <a:schemeClr val="accent3"/>
                </a:solidFill>
              </a:rPr>
              <a:t>Basic function for objects</a:t>
            </a:r>
          </a:p>
          <a:p>
            <a:pPr lvl="1"/>
            <a:endParaRPr lang="en-US" sz="1800" dirty="0">
              <a:solidFill>
                <a:schemeClr val="accent3"/>
              </a:solidFill>
            </a:endParaRPr>
          </a:p>
          <a:p>
            <a:r>
              <a:rPr lang="en-US" sz="1800" b="1" dirty="0">
                <a:solidFill>
                  <a:schemeClr val="accent3"/>
                </a:solidFill>
              </a:rPr>
              <a:t>Basic data operations</a:t>
            </a:r>
          </a:p>
          <a:p>
            <a:pPr lvl="1"/>
            <a:r>
              <a:rPr lang="en-US" sz="1800" dirty="0">
                <a:solidFill>
                  <a:schemeClr val="accent3"/>
                </a:solidFill>
              </a:rPr>
              <a:t>Arithmetic operators</a:t>
            </a:r>
          </a:p>
          <a:p>
            <a:pPr lvl="1"/>
            <a:r>
              <a:rPr lang="en-US" sz="1800" dirty="0">
                <a:solidFill>
                  <a:schemeClr val="accent3"/>
                </a:solidFill>
              </a:rPr>
              <a:t>Logical operators</a:t>
            </a:r>
          </a:p>
          <a:p>
            <a:pPr lvl="1"/>
            <a:r>
              <a:rPr lang="en-US" sz="1800" dirty="0">
                <a:solidFill>
                  <a:schemeClr val="accent3"/>
                </a:solidFill>
              </a:rPr>
              <a:t>Common math built-in functions</a:t>
            </a:r>
          </a:p>
          <a:p>
            <a:pPr lvl="1"/>
            <a:r>
              <a:rPr lang="en-US" sz="1800" dirty="0">
                <a:solidFill>
                  <a:schemeClr val="accent3"/>
                </a:solidFill>
              </a:rPr>
              <a:t>Control structure </a:t>
            </a:r>
          </a:p>
          <a:p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F0B5C8-80CE-DF4C-AB78-3AC98768C7B3}"/>
              </a:ext>
            </a:extLst>
          </p:cNvPr>
          <p:cNvSpPr txBox="1">
            <a:spLocks/>
          </p:cNvSpPr>
          <p:nvPr/>
        </p:nvSpPr>
        <p:spPr>
          <a:xfrm>
            <a:off x="6096000" y="1167063"/>
            <a:ext cx="4948238" cy="4502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accent3"/>
                </a:solidFill>
              </a:rPr>
              <a:t>More data operations</a:t>
            </a:r>
          </a:p>
          <a:p>
            <a:pPr lvl="1"/>
            <a:r>
              <a:rPr lang="en-US" sz="1800" dirty="0">
                <a:solidFill>
                  <a:schemeClr val="accent3"/>
                </a:solidFill>
              </a:rPr>
              <a:t>Import data</a:t>
            </a:r>
          </a:p>
          <a:p>
            <a:pPr lvl="1"/>
            <a:r>
              <a:rPr lang="en-US" sz="1800" dirty="0">
                <a:solidFill>
                  <a:schemeClr val="accent3"/>
                </a:solidFill>
              </a:rPr>
              <a:t>Data frame operations</a:t>
            </a:r>
          </a:p>
          <a:p>
            <a:pPr lvl="1"/>
            <a:r>
              <a:rPr lang="en-US" sz="1800" dirty="0">
                <a:solidFill>
                  <a:schemeClr val="accent3"/>
                </a:solidFill>
              </a:rPr>
              <a:t>User defined functions</a:t>
            </a:r>
          </a:p>
          <a:p>
            <a:pPr lvl="1"/>
            <a:r>
              <a:rPr lang="en-US" sz="1800" dirty="0" err="1">
                <a:solidFill>
                  <a:schemeClr val="accent3"/>
                </a:solidFill>
              </a:rPr>
              <a:t>lapply</a:t>
            </a:r>
            <a:endParaRPr lang="en-US" sz="1800" dirty="0">
              <a:solidFill>
                <a:schemeClr val="accent3"/>
              </a:solidFill>
            </a:endParaRPr>
          </a:p>
          <a:p>
            <a:pPr lvl="1"/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b="1" dirty="0"/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95854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DD687-91F9-B047-A8FA-36C83436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chart: basic symbols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B52541-0C9C-A548-BF6C-958EC4D2391A}"/>
              </a:ext>
            </a:extLst>
          </p:cNvPr>
          <p:cNvCxnSpPr/>
          <p:nvPr/>
        </p:nvCxnSpPr>
        <p:spPr>
          <a:xfrm>
            <a:off x="838200" y="1913021"/>
            <a:ext cx="1122947" cy="0"/>
          </a:xfrm>
          <a:prstGeom prst="straightConnector1">
            <a:avLst/>
          </a:prstGeom>
          <a:ln w="381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53E74F-91AB-804D-B710-781A79827509}"/>
              </a:ext>
            </a:extLst>
          </p:cNvPr>
          <p:cNvSpPr/>
          <p:nvPr/>
        </p:nvSpPr>
        <p:spPr>
          <a:xfrm>
            <a:off x="838200" y="2639818"/>
            <a:ext cx="1122947" cy="56622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a 6">
            <a:extLst>
              <a:ext uri="{FF2B5EF4-FFF2-40B4-BE49-F238E27FC236}">
                <a16:creationId xmlns:a16="http://schemas.microsoft.com/office/drawing/2014/main" id="{00CD44D4-785A-4247-9855-B83C0A1AFEF4}"/>
              </a:ext>
            </a:extLst>
          </p:cNvPr>
          <p:cNvSpPr/>
          <p:nvPr/>
        </p:nvSpPr>
        <p:spPr>
          <a:xfrm>
            <a:off x="737936" y="3607319"/>
            <a:ext cx="1323474" cy="589547"/>
          </a:xfrm>
          <a:prstGeom prst="flowChartInputOutpu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7B00B-33E2-7F4F-915D-8AA6A7DB84C1}"/>
              </a:ext>
            </a:extLst>
          </p:cNvPr>
          <p:cNvSpPr/>
          <p:nvPr/>
        </p:nvSpPr>
        <p:spPr>
          <a:xfrm>
            <a:off x="838200" y="4598141"/>
            <a:ext cx="1122947" cy="6617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72001F17-BF27-4B4E-9C61-468705043286}"/>
              </a:ext>
            </a:extLst>
          </p:cNvPr>
          <p:cNvSpPr/>
          <p:nvPr/>
        </p:nvSpPr>
        <p:spPr>
          <a:xfrm>
            <a:off x="651710" y="5434336"/>
            <a:ext cx="1495926" cy="866274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35E7B37-1D49-DB41-8E8C-F92F008CF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602928"/>
              </p:ext>
            </p:extLst>
          </p:nvPr>
        </p:nvGraphicFramePr>
        <p:xfrm>
          <a:off x="2652105" y="1371600"/>
          <a:ext cx="8910242" cy="5017170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2846327">
                  <a:extLst>
                    <a:ext uri="{9D8B030D-6E8A-4147-A177-3AD203B41FA5}">
                      <a16:colId xmlns:a16="http://schemas.microsoft.com/office/drawing/2014/main" val="107131372"/>
                    </a:ext>
                  </a:extLst>
                </a:gridCol>
                <a:gridCol w="6063915">
                  <a:extLst>
                    <a:ext uri="{9D8B030D-6E8A-4147-A177-3AD203B41FA5}">
                      <a16:colId xmlns:a16="http://schemas.microsoft.com/office/drawing/2014/main" val="907995526"/>
                    </a:ext>
                  </a:extLst>
                </a:gridCol>
              </a:tblGrid>
              <a:tr h="10034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Flow line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Indicate the flow of logic by connecting symbols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757072"/>
                  </a:ext>
                </a:extLst>
              </a:tr>
              <a:tr h="10034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Terminal (start / stop)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Represent start / end of flowchart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337466"/>
                  </a:ext>
                </a:extLst>
              </a:tr>
              <a:tr h="10034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Input / Output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Used for input and output operation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535112"/>
                  </a:ext>
                </a:extLst>
              </a:tr>
              <a:tr h="10034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Processing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Arithmetic operations and data-manipulations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874945"/>
                  </a:ext>
                </a:extLst>
              </a:tr>
              <a:tr h="10034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Decision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Represent operation in which there are two alternatives, true and false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932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95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3A85-BFC3-F048-B81A-0B302807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flow chart to represent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13A82-C016-284D-8797-9241FD7E5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022"/>
            <a:ext cx="10515600" cy="1227073"/>
          </a:xfrm>
        </p:spPr>
        <p:txBody>
          <a:bodyPr>
            <a:normAutofit/>
          </a:bodyPr>
          <a:lstStyle/>
          <a:p>
            <a:r>
              <a:rPr lang="en-US" sz="1800" b="1" dirty="0"/>
              <a:t>Problem (if … else …): </a:t>
            </a:r>
          </a:p>
          <a:p>
            <a:pPr marL="0" indent="0">
              <a:buNone/>
            </a:pPr>
            <a:r>
              <a:rPr lang="en-US" sz="1800" dirty="0"/>
              <a:t>For certain input number (integer), determine if it is a positive.  If it is positive, print “Positive”. If not, end process, raise error.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83FFC16-551B-E848-B1BA-8AAFA38D1948}"/>
              </a:ext>
            </a:extLst>
          </p:cNvPr>
          <p:cNvSpPr/>
          <p:nvPr/>
        </p:nvSpPr>
        <p:spPr>
          <a:xfrm>
            <a:off x="838200" y="2322095"/>
            <a:ext cx="1122947" cy="56622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4BF3793-A09F-FB4C-ACF2-4121AE3660A2}"/>
              </a:ext>
            </a:extLst>
          </p:cNvPr>
          <p:cNvCxnSpPr>
            <a:cxnSpLocks/>
          </p:cNvCxnSpPr>
          <p:nvPr/>
        </p:nvCxnSpPr>
        <p:spPr>
          <a:xfrm>
            <a:off x="1391652" y="2888321"/>
            <a:ext cx="0" cy="39139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iamond 7">
            <a:extLst>
              <a:ext uri="{FF2B5EF4-FFF2-40B4-BE49-F238E27FC236}">
                <a16:creationId xmlns:a16="http://schemas.microsoft.com/office/drawing/2014/main" id="{416A75E0-B6B7-9244-B37C-3C668536E6CF}"/>
              </a:ext>
            </a:extLst>
          </p:cNvPr>
          <p:cNvSpPr/>
          <p:nvPr/>
        </p:nvSpPr>
        <p:spPr>
          <a:xfrm>
            <a:off x="456196" y="3279720"/>
            <a:ext cx="1886953" cy="866274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Positive?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464A13-7261-594C-A335-45C0EBD1A5F2}"/>
              </a:ext>
            </a:extLst>
          </p:cNvPr>
          <p:cNvCxnSpPr>
            <a:cxnSpLocks/>
          </p:cNvCxnSpPr>
          <p:nvPr/>
        </p:nvCxnSpPr>
        <p:spPr>
          <a:xfrm>
            <a:off x="2343149" y="3712857"/>
            <a:ext cx="691961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99EDEA-5628-F24C-A42D-75A9D12FFF10}"/>
              </a:ext>
            </a:extLst>
          </p:cNvPr>
          <p:cNvSpPr/>
          <p:nvPr/>
        </p:nvSpPr>
        <p:spPr>
          <a:xfrm>
            <a:off x="6038245" y="3453065"/>
            <a:ext cx="1122947" cy="56622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E4980A-E07A-2B49-9D25-81D7F28C26FA}"/>
              </a:ext>
            </a:extLst>
          </p:cNvPr>
          <p:cNvSpPr txBox="1"/>
          <p:nvPr/>
        </p:nvSpPr>
        <p:spPr>
          <a:xfrm>
            <a:off x="2308757" y="3362732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13" name="Data 12">
            <a:extLst>
              <a:ext uri="{FF2B5EF4-FFF2-40B4-BE49-F238E27FC236}">
                <a16:creationId xmlns:a16="http://schemas.microsoft.com/office/drawing/2014/main" id="{1FD65C84-9DA8-B84C-BF90-C20D3DB22230}"/>
              </a:ext>
            </a:extLst>
          </p:cNvPr>
          <p:cNvSpPr/>
          <p:nvPr/>
        </p:nvSpPr>
        <p:spPr>
          <a:xfrm>
            <a:off x="2895493" y="3429744"/>
            <a:ext cx="2199348" cy="589547"/>
          </a:xfrm>
          <a:prstGeom prst="flowChartInputOutp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“Error, negative”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BDD77D-D457-5F45-825A-8FE95DE5F23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28937" y="3736178"/>
            <a:ext cx="1109308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50520-BF70-FD45-836D-3715009C7402}"/>
              </a:ext>
            </a:extLst>
          </p:cNvPr>
          <p:cNvCxnSpPr>
            <a:cxnSpLocks/>
          </p:cNvCxnSpPr>
          <p:nvPr/>
        </p:nvCxnSpPr>
        <p:spPr>
          <a:xfrm>
            <a:off x="1391652" y="4179935"/>
            <a:ext cx="0" cy="52732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96B5169-1173-5D44-96AB-272BD0B78DF9}"/>
              </a:ext>
            </a:extLst>
          </p:cNvPr>
          <p:cNvSpPr txBox="1"/>
          <p:nvPr/>
        </p:nvSpPr>
        <p:spPr>
          <a:xfrm>
            <a:off x="1936739" y="439589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4" name="Data 23">
            <a:extLst>
              <a:ext uri="{FF2B5EF4-FFF2-40B4-BE49-F238E27FC236}">
                <a16:creationId xmlns:a16="http://schemas.microsoft.com/office/drawing/2014/main" id="{0CBC2C5C-398E-B747-9065-CA7176D5B0AE}"/>
              </a:ext>
            </a:extLst>
          </p:cNvPr>
          <p:cNvSpPr/>
          <p:nvPr/>
        </p:nvSpPr>
        <p:spPr>
          <a:xfrm>
            <a:off x="2895493" y="4413222"/>
            <a:ext cx="2199348" cy="589547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“Positive”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BF7ED9-E4ED-8B4F-8FBD-E4304497F4E1}"/>
              </a:ext>
            </a:extLst>
          </p:cNvPr>
          <p:cNvCxnSpPr>
            <a:cxnSpLocks/>
          </p:cNvCxnSpPr>
          <p:nvPr/>
        </p:nvCxnSpPr>
        <p:spPr>
          <a:xfrm>
            <a:off x="1391652" y="4712110"/>
            <a:ext cx="167078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D9AC5FE-DB0F-F344-BD99-E19348B6CBC0}"/>
              </a:ext>
            </a:extLst>
          </p:cNvPr>
          <p:cNvCxnSpPr>
            <a:cxnSpLocks/>
          </p:cNvCxnSpPr>
          <p:nvPr/>
        </p:nvCxnSpPr>
        <p:spPr>
          <a:xfrm>
            <a:off x="4928937" y="4765222"/>
            <a:ext cx="167078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B68A11-63D3-1749-B547-8D9A47AD5225}"/>
              </a:ext>
            </a:extLst>
          </p:cNvPr>
          <p:cNvCxnSpPr>
            <a:cxnSpLocks/>
          </p:cNvCxnSpPr>
          <p:nvPr/>
        </p:nvCxnSpPr>
        <p:spPr>
          <a:xfrm flipV="1">
            <a:off x="6599719" y="4019292"/>
            <a:ext cx="1" cy="74593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08970C6-D072-7A4C-A5D9-AC8C8BC0B2BE}"/>
              </a:ext>
            </a:extLst>
          </p:cNvPr>
          <p:cNvSpPr txBox="1"/>
          <p:nvPr/>
        </p:nvSpPr>
        <p:spPr>
          <a:xfrm>
            <a:off x="8104596" y="2327927"/>
            <a:ext cx="2863541" cy="1938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If (x&gt;0) {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    print(“Positive”)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else {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    print(“Error, negative”)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749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2" grpId="0"/>
      <p:bldP spid="13" grpId="0" animBg="1"/>
      <p:bldP spid="21" grpId="0"/>
      <p:bldP spid="24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3A85-BFC3-F048-B81A-0B302807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flow chart to represent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13A82-C016-284D-8797-9241FD7E5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022"/>
            <a:ext cx="10515600" cy="1227073"/>
          </a:xfrm>
        </p:spPr>
        <p:txBody>
          <a:bodyPr>
            <a:normAutofit/>
          </a:bodyPr>
          <a:lstStyle/>
          <a:p>
            <a:r>
              <a:rPr lang="en-US" sz="1800" b="1" dirty="0"/>
              <a:t>Problem (if … else … else …): </a:t>
            </a:r>
          </a:p>
          <a:p>
            <a:pPr marL="0" indent="0">
              <a:buNone/>
            </a:pPr>
            <a:r>
              <a:rPr lang="en-US" sz="1800" dirty="0"/>
              <a:t>For certain input number (integer), determine if it is a positive. If not, end process, raise error.</a:t>
            </a:r>
          </a:p>
          <a:p>
            <a:pPr marL="0" indent="0">
              <a:buNone/>
            </a:pPr>
            <a:r>
              <a:rPr lang="en-US" sz="1800" dirty="0"/>
              <a:t>If it is positive, print “Positive”.  And determine if it is an even number. Print “Even” or “Odd”.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83FFC16-551B-E848-B1BA-8AAFA38D1948}"/>
              </a:ext>
            </a:extLst>
          </p:cNvPr>
          <p:cNvSpPr/>
          <p:nvPr/>
        </p:nvSpPr>
        <p:spPr>
          <a:xfrm>
            <a:off x="838200" y="2322095"/>
            <a:ext cx="1122947" cy="56622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4BF3793-A09F-FB4C-ACF2-4121AE3660A2}"/>
              </a:ext>
            </a:extLst>
          </p:cNvPr>
          <p:cNvCxnSpPr>
            <a:cxnSpLocks/>
          </p:cNvCxnSpPr>
          <p:nvPr/>
        </p:nvCxnSpPr>
        <p:spPr>
          <a:xfrm>
            <a:off x="1391652" y="2888321"/>
            <a:ext cx="0" cy="39139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iamond 7">
            <a:extLst>
              <a:ext uri="{FF2B5EF4-FFF2-40B4-BE49-F238E27FC236}">
                <a16:creationId xmlns:a16="http://schemas.microsoft.com/office/drawing/2014/main" id="{416A75E0-B6B7-9244-B37C-3C668536E6CF}"/>
              </a:ext>
            </a:extLst>
          </p:cNvPr>
          <p:cNvSpPr/>
          <p:nvPr/>
        </p:nvSpPr>
        <p:spPr>
          <a:xfrm>
            <a:off x="456196" y="3279720"/>
            <a:ext cx="1886953" cy="866274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Positive?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464A13-7261-594C-A335-45C0EBD1A5F2}"/>
              </a:ext>
            </a:extLst>
          </p:cNvPr>
          <p:cNvCxnSpPr>
            <a:cxnSpLocks/>
          </p:cNvCxnSpPr>
          <p:nvPr/>
        </p:nvCxnSpPr>
        <p:spPr>
          <a:xfrm>
            <a:off x="2343149" y="3712857"/>
            <a:ext cx="691961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99EDEA-5628-F24C-A42D-75A9D12FFF10}"/>
              </a:ext>
            </a:extLst>
          </p:cNvPr>
          <p:cNvSpPr/>
          <p:nvPr/>
        </p:nvSpPr>
        <p:spPr>
          <a:xfrm>
            <a:off x="6038245" y="3453065"/>
            <a:ext cx="1122947" cy="56622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E4980A-E07A-2B49-9D25-81D7F28C26FA}"/>
              </a:ext>
            </a:extLst>
          </p:cNvPr>
          <p:cNvSpPr txBox="1"/>
          <p:nvPr/>
        </p:nvSpPr>
        <p:spPr>
          <a:xfrm>
            <a:off x="2308757" y="3362732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13" name="Data 12">
            <a:extLst>
              <a:ext uri="{FF2B5EF4-FFF2-40B4-BE49-F238E27FC236}">
                <a16:creationId xmlns:a16="http://schemas.microsoft.com/office/drawing/2014/main" id="{1FD65C84-9DA8-B84C-BF90-C20D3DB22230}"/>
              </a:ext>
            </a:extLst>
          </p:cNvPr>
          <p:cNvSpPr/>
          <p:nvPr/>
        </p:nvSpPr>
        <p:spPr>
          <a:xfrm>
            <a:off x="2895493" y="3429744"/>
            <a:ext cx="2199348" cy="589547"/>
          </a:xfrm>
          <a:prstGeom prst="flowChartInputOutp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“Error, negative”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BDD77D-D457-5F45-825A-8FE95DE5F23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28937" y="3736178"/>
            <a:ext cx="1109308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50520-BF70-FD45-836D-3715009C7402}"/>
              </a:ext>
            </a:extLst>
          </p:cNvPr>
          <p:cNvCxnSpPr>
            <a:cxnSpLocks/>
          </p:cNvCxnSpPr>
          <p:nvPr/>
        </p:nvCxnSpPr>
        <p:spPr>
          <a:xfrm>
            <a:off x="1391652" y="4179935"/>
            <a:ext cx="0" cy="52732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96B5169-1173-5D44-96AB-272BD0B78DF9}"/>
              </a:ext>
            </a:extLst>
          </p:cNvPr>
          <p:cNvSpPr txBox="1"/>
          <p:nvPr/>
        </p:nvSpPr>
        <p:spPr>
          <a:xfrm>
            <a:off x="1461975" y="422855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24" name="Data 23">
            <a:extLst>
              <a:ext uri="{FF2B5EF4-FFF2-40B4-BE49-F238E27FC236}">
                <a16:creationId xmlns:a16="http://schemas.microsoft.com/office/drawing/2014/main" id="{0CBC2C5C-398E-B747-9065-CA7176D5B0AE}"/>
              </a:ext>
            </a:extLst>
          </p:cNvPr>
          <p:cNvSpPr/>
          <p:nvPr/>
        </p:nvSpPr>
        <p:spPr>
          <a:xfrm>
            <a:off x="2895493" y="4413222"/>
            <a:ext cx="2199348" cy="589547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“Positive”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BF7ED9-E4ED-8B4F-8FBD-E4304497F4E1}"/>
              </a:ext>
            </a:extLst>
          </p:cNvPr>
          <p:cNvCxnSpPr>
            <a:cxnSpLocks/>
          </p:cNvCxnSpPr>
          <p:nvPr/>
        </p:nvCxnSpPr>
        <p:spPr>
          <a:xfrm>
            <a:off x="1391652" y="4712110"/>
            <a:ext cx="167078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08970C6-D072-7A4C-A5D9-AC8C8BC0B2BE}"/>
              </a:ext>
            </a:extLst>
          </p:cNvPr>
          <p:cNvSpPr txBox="1"/>
          <p:nvPr/>
        </p:nvSpPr>
        <p:spPr>
          <a:xfrm>
            <a:off x="8860218" y="2537109"/>
            <a:ext cx="2863541" cy="37856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If (x&gt;0) {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    print(“Positive”)</a:t>
            </a:r>
          </a:p>
          <a:p>
            <a:r>
              <a:rPr lang="en-US" sz="2000" dirty="0"/>
              <a:t>    if (x%%2==0) {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    print(“Even”)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    else{</a:t>
            </a:r>
          </a:p>
          <a:p>
            <a:r>
              <a:rPr lang="en-US" sz="2000" b="1" dirty="0">
                <a:solidFill>
                  <a:srgbClr val="00B0F0"/>
                </a:solidFill>
              </a:rPr>
              <a:t>    print(“Odd”)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else {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    print(“Error, negative”)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3AB6BC17-695C-E946-A8E1-78C68009F676}"/>
              </a:ext>
            </a:extLst>
          </p:cNvPr>
          <p:cNvSpPr/>
          <p:nvPr/>
        </p:nvSpPr>
        <p:spPr>
          <a:xfrm>
            <a:off x="3035110" y="5258353"/>
            <a:ext cx="1886953" cy="866274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 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5E87043-55A3-7D4B-874C-C8D7B239418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966970" y="5002769"/>
            <a:ext cx="11617" cy="25558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0F7534-2A3F-4A44-97F7-2518F96533A1}"/>
              </a:ext>
            </a:extLst>
          </p:cNvPr>
          <p:cNvCxnSpPr>
            <a:cxnSpLocks/>
          </p:cNvCxnSpPr>
          <p:nvPr/>
        </p:nvCxnSpPr>
        <p:spPr>
          <a:xfrm>
            <a:off x="4928636" y="5683863"/>
            <a:ext cx="691961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71C29B-3277-EE4E-A7AA-8354D6A1C56B}"/>
              </a:ext>
            </a:extLst>
          </p:cNvPr>
          <p:cNvSpPr txBox="1"/>
          <p:nvPr/>
        </p:nvSpPr>
        <p:spPr>
          <a:xfrm>
            <a:off x="4894244" y="5333738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A9D9E1B-A586-2C48-92B6-72C479B9D522}"/>
              </a:ext>
            </a:extLst>
          </p:cNvPr>
          <p:cNvCxnSpPr>
            <a:cxnSpLocks/>
          </p:cNvCxnSpPr>
          <p:nvPr/>
        </p:nvCxnSpPr>
        <p:spPr>
          <a:xfrm>
            <a:off x="3949815" y="6122426"/>
            <a:ext cx="0" cy="30654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9BE3407-2567-D64B-8FBE-CF2F1EF71FFB}"/>
              </a:ext>
            </a:extLst>
          </p:cNvPr>
          <p:cNvSpPr txBox="1"/>
          <p:nvPr/>
        </p:nvSpPr>
        <p:spPr>
          <a:xfrm>
            <a:off x="4413244" y="605963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659A831-B7DD-CD4D-93D7-D2481BE0334D}"/>
              </a:ext>
            </a:extLst>
          </p:cNvPr>
          <p:cNvCxnSpPr>
            <a:cxnSpLocks/>
          </p:cNvCxnSpPr>
          <p:nvPr/>
        </p:nvCxnSpPr>
        <p:spPr>
          <a:xfrm>
            <a:off x="3949815" y="6428970"/>
            <a:ext cx="167078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Data 37">
            <a:extLst>
              <a:ext uri="{FF2B5EF4-FFF2-40B4-BE49-F238E27FC236}">
                <a16:creationId xmlns:a16="http://schemas.microsoft.com/office/drawing/2014/main" id="{0F158745-A794-2E4D-9B04-E34E62A8ECA2}"/>
              </a:ext>
            </a:extLst>
          </p:cNvPr>
          <p:cNvSpPr/>
          <p:nvPr/>
        </p:nvSpPr>
        <p:spPr>
          <a:xfrm>
            <a:off x="5483591" y="5512022"/>
            <a:ext cx="2199348" cy="369332"/>
          </a:xfrm>
          <a:prstGeom prst="flowChartInputOutpu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“Odd”</a:t>
            </a:r>
          </a:p>
        </p:txBody>
      </p:sp>
      <p:sp>
        <p:nvSpPr>
          <p:cNvPr id="42" name="Data 41">
            <a:extLst>
              <a:ext uri="{FF2B5EF4-FFF2-40B4-BE49-F238E27FC236}">
                <a16:creationId xmlns:a16="http://schemas.microsoft.com/office/drawing/2014/main" id="{607373FC-484E-D144-983E-A66102820CF5}"/>
              </a:ext>
            </a:extLst>
          </p:cNvPr>
          <p:cNvSpPr/>
          <p:nvPr/>
        </p:nvSpPr>
        <p:spPr>
          <a:xfrm>
            <a:off x="5483591" y="6250339"/>
            <a:ext cx="2199348" cy="369332"/>
          </a:xfrm>
          <a:prstGeom prst="flowChartInputOutpu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“Even”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54723C-2F5A-9844-809D-4E3CB28FA2EA}"/>
              </a:ext>
            </a:extLst>
          </p:cNvPr>
          <p:cNvCxnSpPr>
            <a:cxnSpLocks/>
          </p:cNvCxnSpPr>
          <p:nvPr/>
        </p:nvCxnSpPr>
        <p:spPr>
          <a:xfrm>
            <a:off x="7535439" y="5708549"/>
            <a:ext cx="691961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4C5252-975A-454F-9EA6-71B5B1229605}"/>
              </a:ext>
            </a:extLst>
          </p:cNvPr>
          <p:cNvCxnSpPr>
            <a:cxnSpLocks/>
          </p:cNvCxnSpPr>
          <p:nvPr/>
        </p:nvCxnSpPr>
        <p:spPr>
          <a:xfrm>
            <a:off x="7535438" y="6428970"/>
            <a:ext cx="691961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7314E33-D808-D047-951F-917F1D12C9B8}"/>
              </a:ext>
            </a:extLst>
          </p:cNvPr>
          <p:cNvCxnSpPr>
            <a:cxnSpLocks/>
          </p:cNvCxnSpPr>
          <p:nvPr/>
        </p:nvCxnSpPr>
        <p:spPr>
          <a:xfrm>
            <a:off x="8232627" y="3732064"/>
            <a:ext cx="0" cy="269690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2553DF-BE7F-F940-94A7-2C93C2131234}"/>
              </a:ext>
            </a:extLst>
          </p:cNvPr>
          <p:cNvCxnSpPr>
            <a:cxnSpLocks/>
          </p:cNvCxnSpPr>
          <p:nvPr/>
        </p:nvCxnSpPr>
        <p:spPr>
          <a:xfrm flipH="1">
            <a:off x="7161192" y="3732064"/>
            <a:ext cx="1086170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40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2" grpId="0"/>
      <p:bldP spid="13" grpId="0" animBg="1"/>
      <p:bldP spid="21" grpId="0"/>
      <p:bldP spid="24" grpId="0" animBg="1"/>
      <p:bldP spid="41" grpId="0" animBg="1"/>
      <p:bldP spid="27" grpId="0" animBg="1"/>
      <p:bldP spid="30" grpId="0"/>
      <p:bldP spid="34" grpId="0"/>
      <p:bldP spid="38" grpId="0" animBg="1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3A85-BFC3-F048-B81A-0B302807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flow chart to represent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13A82-C016-284D-8797-9241FD7E5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022"/>
            <a:ext cx="10515600" cy="781279"/>
          </a:xfrm>
        </p:spPr>
        <p:txBody>
          <a:bodyPr>
            <a:normAutofit/>
          </a:bodyPr>
          <a:lstStyle/>
          <a:p>
            <a:r>
              <a:rPr lang="en-US" sz="1800" b="1" dirty="0"/>
              <a:t>Problem (for …): </a:t>
            </a:r>
          </a:p>
          <a:p>
            <a:pPr marL="0" indent="0">
              <a:buNone/>
            </a:pPr>
            <a:r>
              <a:rPr lang="en-US" sz="1800" dirty="0"/>
              <a:t>For all the numbers ranging from 1:10, print their square root.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3A8A3BD-5C4B-044C-8845-7B83ACFB8D1A}"/>
              </a:ext>
            </a:extLst>
          </p:cNvPr>
          <p:cNvSpPr/>
          <p:nvPr/>
        </p:nvSpPr>
        <p:spPr>
          <a:xfrm>
            <a:off x="838200" y="2322095"/>
            <a:ext cx="1122947" cy="56622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Init</a:t>
            </a:r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B6F4FD8-EB53-844A-80FB-8242E7CC10D6}"/>
              </a:ext>
            </a:extLst>
          </p:cNvPr>
          <p:cNvCxnSpPr>
            <a:cxnSpLocks/>
          </p:cNvCxnSpPr>
          <p:nvPr/>
        </p:nvCxnSpPr>
        <p:spPr>
          <a:xfrm>
            <a:off x="1391652" y="2888321"/>
            <a:ext cx="0" cy="39139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Diamond 49">
            <a:extLst>
              <a:ext uri="{FF2B5EF4-FFF2-40B4-BE49-F238E27FC236}">
                <a16:creationId xmlns:a16="http://schemas.microsoft.com/office/drawing/2014/main" id="{0150D70B-F1BF-8942-8FE6-34D498F32541}"/>
              </a:ext>
            </a:extLst>
          </p:cNvPr>
          <p:cNvSpPr/>
          <p:nvPr/>
        </p:nvSpPr>
        <p:spPr>
          <a:xfrm>
            <a:off x="456196" y="3279720"/>
            <a:ext cx="1886953" cy="866274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r>
              <a:rPr lang="en-US" dirty="0"/>
              <a:t> in c(1:10)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981E43B-9228-AC4A-9FD5-1D805B54D046}"/>
              </a:ext>
            </a:extLst>
          </p:cNvPr>
          <p:cNvCxnSpPr>
            <a:cxnSpLocks/>
          </p:cNvCxnSpPr>
          <p:nvPr/>
        </p:nvCxnSpPr>
        <p:spPr>
          <a:xfrm>
            <a:off x="2343149" y="3712857"/>
            <a:ext cx="691961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1985456-9CC0-724E-952F-0CE8EC83A0F8}"/>
              </a:ext>
            </a:extLst>
          </p:cNvPr>
          <p:cNvSpPr txBox="1"/>
          <p:nvPr/>
        </p:nvSpPr>
        <p:spPr>
          <a:xfrm>
            <a:off x="2308757" y="3362732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2425C99-2D79-FF43-8A29-A664485F8963}"/>
              </a:ext>
            </a:extLst>
          </p:cNvPr>
          <p:cNvCxnSpPr>
            <a:cxnSpLocks/>
          </p:cNvCxnSpPr>
          <p:nvPr/>
        </p:nvCxnSpPr>
        <p:spPr>
          <a:xfrm>
            <a:off x="1391652" y="4179935"/>
            <a:ext cx="0" cy="52732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FD698AF-57AD-8C4E-9CEF-ECDB0FB2CDC6}"/>
              </a:ext>
            </a:extLst>
          </p:cNvPr>
          <p:cNvSpPr txBox="1"/>
          <p:nvPr/>
        </p:nvSpPr>
        <p:spPr>
          <a:xfrm>
            <a:off x="1945580" y="4352727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88ACC77-2B94-9B4F-B030-B6DC0259E8C6}"/>
              </a:ext>
            </a:extLst>
          </p:cNvPr>
          <p:cNvCxnSpPr>
            <a:cxnSpLocks/>
          </p:cNvCxnSpPr>
          <p:nvPr/>
        </p:nvCxnSpPr>
        <p:spPr>
          <a:xfrm>
            <a:off x="1391652" y="4712110"/>
            <a:ext cx="167078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11451E2-3C80-094B-B931-1E5905F75951}"/>
              </a:ext>
            </a:extLst>
          </p:cNvPr>
          <p:cNvSpPr/>
          <p:nvPr/>
        </p:nvSpPr>
        <p:spPr>
          <a:xfrm>
            <a:off x="3035110" y="3401195"/>
            <a:ext cx="1491082" cy="661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i.sr</a:t>
            </a:r>
            <a:r>
              <a:rPr lang="en-US" dirty="0"/>
              <a:t> &lt;-sqrt(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18A7387-538E-CD48-AA93-5296C941889C}"/>
              </a:ext>
            </a:extLst>
          </p:cNvPr>
          <p:cNvCxnSpPr>
            <a:cxnSpLocks/>
          </p:cNvCxnSpPr>
          <p:nvPr/>
        </p:nvCxnSpPr>
        <p:spPr>
          <a:xfrm>
            <a:off x="4526192" y="3721845"/>
            <a:ext cx="691961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Data 57">
            <a:extLst>
              <a:ext uri="{FF2B5EF4-FFF2-40B4-BE49-F238E27FC236}">
                <a16:creationId xmlns:a16="http://schemas.microsoft.com/office/drawing/2014/main" id="{E3513541-8279-024E-936F-1AE1F35D6168}"/>
              </a:ext>
            </a:extLst>
          </p:cNvPr>
          <p:cNvSpPr/>
          <p:nvPr/>
        </p:nvSpPr>
        <p:spPr>
          <a:xfrm>
            <a:off x="5008201" y="3473385"/>
            <a:ext cx="2199348" cy="589547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print(</a:t>
            </a:r>
            <a:r>
              <a:rPr lang="en-US" dirty="0" err="1"/>
              <a:t>i.sr</a:t>
            </a:r>
            <a:r>
              <a:rPr lang="en-US" dirty="0"/>
              <a:t>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B9366A4-C512-3F4F-8E6D-DBB2602457B5}"/>
              </a:ext>
            </a:extLst>
          </p:cNvPr>
          <p:cNvCxnSpPr>
            <a:cxnSpLocks/>
          </p:cNvCxnSpPr>
          <p:nvPr/>
        </p:nvCxnSpPr>
        <p:spPr>
          <a:xfrm>
            <a:off x="1391652" y="3051958"/>
            <a:ext cx="4800506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6E35081-8651-F241-B72A-4988B29B3AFC}"/>
              </a:ext>
            </a:extLst>
          </p:cNvPr>
          <p:cNvCxnSpPr>
            <a:cxnSpLocks/>
          </p:cNvCxnSpPr>
          <p:nvPr/>
        </p:nvCxnSpPr>
        <p:spPr>
          <a:xfrm>
            <a:off x="6192158" y="3051958"/>
            <a:ext cx="0" cy="421427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D71336E6-8221-7C48-93F6-C90071D44E02}"/>
              </a:ext>
            </a:extLst>
          </p:cNvPr>
          <p:cNvSpPr/>
          <p:nvPr/>
        </p:nvSpPr>
        <p:spPr>
          <a:xfrm>
            <a:off x="3062434" y="4443597"/>
            <a:ext cx="1122947" cy="56622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A42E71A-C293-C443-9C98-D269D4AF0AC5}"/>
              </a:ext>
            </a:extLst>
          </p:cNvPr>
          <p:cNvSpPr txBox="1"/>
          <p:nvPr/>
        </p:nvSpPr>
        <p:spPr>
          <a:xfrm>
            <a:off x="8104596" y="2327927"/>
            <a:ext cx="1870448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for(</a:t>
            </a:r>
            <a:r>
              <a:rPr lang="en-US" sz="2000" dirty="0" err="1"/>
              <a:t>i</a:t>
            </a:r>
            <a:r>
              <a:rPr lang="en-US" sz="2000" dirty="0"/>
              <a:t> in c(1:10)) {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    </a:t>
            </a:r>
            <a:r>
              <a:rPr lang="en-US" sz="2000" b="1" dirty="0" err="1">
                <a:solidFill>
                  <a:schemeClr val="accent1"/>
                </a:solidFill>
              </a:rPr>
              <a:t>i.sr</a:t>
            </a:r>
            <a:r>
              <a:rPr lang="en-US" sz="2000" b="1" dirty="0">
                <a:solidFill>
                  <a:schemeClr val="accent1"/>
                </a:solidFill>
              </a:rPr>
              <a:t> &lt;- sqrt(</a:t>
            </a:r>
            <a:r>
              <a:rPr lang="en-US" sz="2000" b="1" dirty="0" err="1">
                <a:solidFill>
                  <a:schemeClr val="accent1"/>
                </a:solidFill>
              </a:rPr>
              <a:t>i</a:t>
            </a:r>
            <a:r>
              <a:rPr lang="en-US" sz="2000" b="1" dirty="0">
                <a:solidFill>
                  <a:schemeClr val="accent1"/>
                </a:solidFill>
              </a:rPr>
              <a:t>)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    print(</a:t>
            </a:r>
            <a:r>
              <a:rPr lang="en-US" sz="2000" b="1" dirty="0" err="1">
                <a:solidFill>
                  <a:schemeClr val="accent1"/>
                </a:solidFill>
              </a:rPr>
              <a:t>i.sr</a:t>
            </a:r>
            <a:r>
              <a:rPr lang="en-US" sz="2000" b="1" dirty="0">
                <a:solidFill>
                  <a:schemeClr val="accent1"/>
                </a:solidFill>
              </a:rPr>
              <a:t>)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587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2" grpId="0"/>
      <p:bldP spid="54" grpId="0"/>
      <p:bldP spid="56" grpId="0" animBg="1"/>
      <p:bldP spid="58" grpId="0" animBg="1"/>
      <p:bldP spid="61" grpId="0" animBg="1"/>
      <p:bldP spid="6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3A85-BFC3-F048-B81A-0B302807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flow chart to represent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13A82-C016-284D-8797-9241FD7E5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022"/>
            <a:ext cx="10515600" cy="781279"/>
          </a:xfrm>
        </p:spPr>
        <p:txBody>
          <a:bodyPr>
            <a:normAutofit/>
          </a:bodyPr>
          <a:lstStyle/>
          <a:p>
            <a:r>
              <a:rPr lang="en-US" sz="1800" b="1" dirty="0"/>
              <a:t>Problem (while …): </a:t>
            </a:r>
          </a:p>
          <a:p>
            <a:pPr marL="0" indent="0">
              <a:buNone/>
            </a:pPr>
            <a:r>
              <a:rPr lang="en-US" sz="1800" dirty="0"/>
              <a:t>Add arithmetic sequence</a:t>
            </a:r>
            <a:r>
              <a:rPr lang="zh-CN" altLang="en-US" sz="1800" dirty="0"/>
              <a:t> </a:t>
            </a:r>
            <a:r>
              <a:rPr lang="en-US" sz="1800" dirty="0"/>
              <a:t>1, 2, 3, … till the sum exceed 1000, find out which number is the last in the sequence.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3A8A3BD-5C4B-044C-8845-7B83ACFB8D1A}"/>
              </a:ext>
            </a:extLst>
          </p:cNvPr>
          <p:cNvSpPr/>
          <p:nvPr/>
        </p:nvSpPr>
        <p:spPr>
          <a:xfrm>
            <a:off x="838200" y="2322095"/>
            <a:ext cx="1122947" cy="56622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Init</a:t>
            </a:r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B6F4FD8-EB53-844A-80FB-8242E7CC10D6}"/>
              </a:ext>
            </a:extLst>
          </p:cNvPr>
          <p:cNvCxnSpPr>
            <a:cxnSpLocks/>
          </p:cNvCxnSpPr>
          <p:nvPr/>
        </p:nvCxnSpPr>
        <p:spPr>
          <a:xfrm>
            <a:off x="1391652" y="2888321"/>
            <a:ext cx="0" cy="39139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A42E71A-C293-C443-9C98-D269D4AF0AC5}"/>
              </a:ext>
            </a:extLst>
          </p:cNvPr>
          <p:cNvSpPr txBox="1"/>
          <p:nvPr/>
        </p:nvSpPr>
        <p:spPr>
          <a:xfrm>
            <a:off x="8104596" y="2327927"/>
            <a:ext cx="2375971" cy="1938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err="1"/>
              <a:t>num</a:t>
            </a:r>
            <a:r>
              <a:rPr lang="en-US" sz="2000" dirty="0"/>
              <a:t> &lt;- 1</a:t>
            </a:r>
          </a:p>
          <a:p>
            <a:r>
              <a:rPr lang="en-US" sz="2000" dirty="0"/>
              <a:t>sum &lt;- 1</a:t>
            </a:r>
          </a:p>
          <a:p>
            <a:r>
              <a:rPr lang="en-US" sz="2000" dirty="0"/>
              <a:t>while(sum &lt;= 1000) {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    </a:t>
            </a:r>
            <a:r>
              <a:rPr lang="en-US" sz="2000" b="1" dirty="0" err="1">
                <a:solidFill>
                  <a:schemeClr val="accent1"/>
                </a:solidFill>
              </a:rPr>
              <a:t>num</a:t>
            </a:r>
            <a:r>
              <a:rPr lang="en-US" sz="2000" b="1" dirty="0">
                <a:solidFill>
                  <a:schemeClr val="accent1"/>
                </a:solidFill>
              </a:rPr>
              <a:t> &lt;- num+1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    sum &lt;- sum + </a:t>
            </a:r>
            <a:r>
              <a:rPr lang="en-US" sz="2000" b="1" dirty="0" err="1">
                <a:solidFill>
                  <a:schemeClr val="accent1"/>
                </a:solidFill>
              </a:rPr>
              <a:t>num</a:t>
            </a:r>
            <a:endParaRPr lang="en-US" sz="2000" b="1" dirty="0">
              <a:solidFill>
                <a:schemeClr val="accent1"/>
              </a:solidFill>
            </a:endParaRPr>
          </a:p>
          <a:p>
            <a:r>
              <a:rPr lang="en-US" sz="2000" dirty="0"/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B01154-EA11-3644-A5B8-A2FE7A88B917}"/>
              </a:ext>
            </a:extLst>
          </p:cNvPr>
          <p:cNvSpPr/>
          <p:nvPr/>
        </p:nvSpPr>
        <p:spPr>
          <a:xfrm>
            <a:off x="654132" y="3279720"/>
            <a:ext cx="1491082" cy="66173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num</a:t>
            </a:r>
            <a:r>
              <a:rPr lang="en-US" dirty="0"/>
              <a:t> &lt;- 1</a:t>
            </a:r>
          </a:p>
          <a:p>
            <a:pPr algn="ctr"/>
            <a:r>
              <a:rPr lang="en-US" dirty="0"/>
              <a:t>sum &lt;- 1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BE5D36-87AC-7F47-B732-ABC4017F39A8}"/>
              </a:ext>
            </a:extLst>
          </p:cNvPr>
          <p:cNvCxnSpPr>
            <a:cxnSpLocks/>
          </p:cNvCxnSpPr>
          <p:nvPr/>
        </p:nvCxnSpPr>
        <p:spPr>
          <a:xfrm>
            <a:off x="1399673" y="3941457"/>
            <a:ext cx="0" cy="39139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F2C55BBF-FB8C-CE43-B85D-AA4B010797DB}"/>
              </a:ext>
            </a:extLst>
          </p:cNvPr>
          <p:cNvSpPr/>
          <p:nvPr/>
        </p:nvSpPr>
        <p:spPr>
          <a:xfrm>
            <a:off x="456196" y="4332856"/>
            <a:ext cx="1886953" cy="866274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 &lt;= 1000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7EF822-1408-2B46-BD2F-45F082252F1C}"/>
              </a:ext>
            </a:extLst>
          </p:cNvPr>
          <p:cNvSpPr/>
          <p:nvPr/>
        </p:nvSpPr>
        <p:spPr>
          <a:xfrm>
            <a:off x="2932215" y="4435124"/>
            <a:ext cx="1901041" cy="661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num</a:t>
            </a:r>
            <a:r>
              <a:rPr lang="en-US" dirty="0"/>
              <a:t> &lt;- </a:t>
            </a:r>
            <a:r>
              <a:rPr lang="en-US" dirty="0" err="1"/>
              <a:t>num</a:t>
            </a:r>
            <a:r>
              <a:rPr lang="en-US" dirty="0"/>
              <a:t> + 1</a:t>
            </a:r>
          </a:p>
          <a:p>
            <a:pPr algn="ctr"/>
            <a:r>
              <a:rPr lang="en-US" dirty="0"/>
              <a:t>sum &lt;- sum + </a:t>
            </a:r>
            <a:r>
              <a:rPr lang="en-US" dirty="0" err="1"/>
              <a:t>num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AE76A8-4847-2D45-8818-68A775D969D0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2343149" y="4765993"/>
            <a:ext cx="589066" cy="440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1DF689-56CB-0043-AC0C-AEA458B584DA}"/>
              </a:ext>
            </a:extLst>
          </p:cNvPr>
          <p:cNvCxnSpPr>
            <a:cxnSpLocks/>
          </p:cNvCxnSpPr>
          <p:nvPr/>
        </p:nvCxnSpPr>
        <p:spPr>
          <a:xfrm>
            <a:off x="1399673" y="4107711"/>
            <a:ext cx="248859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AC9825-8858-0142-A8D3-8BD037E13B39}"/>
              </a:ext>
            </a:extLst>
          </p:cNvPr>
          <p:cNvCxnSpPr>
            <a:cxnSpLocks/>
          </p:cNvCxnSpPr>
          <p:nvPr/>
        </p:nvCxnSpPr>
        <p:spPr>
          <a:xfrm>
            <a:off x="3888265" y="4086586"/>
            <a:ext cx="0" cy="348538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1167BB9-181B-914E-8693-FEEAAC98F5CA}"/>
              </a:ext>
            </a:extLst>
          </p:cNvPr>
          <p:cNvSpPr/>
          <p:nvPr/>
        </p:nvSpPr>
        <p:spPr>
          <a:xfrm>
            <a:off x="2932215" y="5648012"/>
            <a:ext cx="1122947" cy="56622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</a:t>
            </a:r>
          </a:p>
        </p:txBody>
      </p:sp>
      <p:sp>
        <p:nvSpPr>
          <p:cNvPr id="33" name="Data 32">
            <a:extLst>
              <a:ext uri="{FF2B5EF4-FFF2-40B4-BE49-F238E27FC236}">
                <a16:creationId xmlns:a16="http://schemas.microsoft.com/office/drawing/2014/main" id="{CCFDAD0A-B555-A04B-A5D6-BBFC32B4A6E7}"/>
              </a:ext>
            </a:extLst>
          </p:cNvPr>
          <p:cNvSpPr/>
          <p:nvPr/>
        </p:nvSpPr>
        <p:spPr>
          <a:xfrm>
            <a:off x="299998" y="5611637"/>
            <a:ext cx="2199348" cy="589547"/>
          </a:xfrm>
          <a:prstGeom prst="flowChartInputOutpu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print(</a:t>
            </a:r>
            <a:r>
              <a:rPr lang="en-US" dirty="0" err="1"/>
              <a:t>num</a:t>
            </a:r>
            <a:r>
              <a:rPr lang="en-US" dirty="0"/>
              <a:t>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3706516-9938-144A-954E-6093E8CEECB2}"/>
              </a:ext>
            </a:extLst>
          </p:cNvPr>
          <p:cNvCxnSpPr>
            <a:cxnSpLocks/>
          </p:cNvCxnSpPr>
          <p:nvPr/>
        </p:nvCxnSpPr>
        <p:spPr>
          <a:xfrm>
            <a:off x="1399672" y="5199129"/>
            <a:ext cx="0" cy="39139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EF75E58-62A3-B24A-8BEF-F6EA49CE4AB3}"/>
              </a:ext>
            </a:extLst>
          </p:cNvPr>
          <p:cNvCxnSpPr>
            <a:cxnSpLocks/>
          </p:cNvCxnSpPr>
          <p:nvPr/>
        </p:nvCxnSpPr>
        <p:spPr>
          <a:xfrm flipV="1">
            <a:off x="2346982" y="5931125"/>
            <a:ext cx="589066" cy="440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CAAEE7-D774-1B4F-AEFD-69C562D84D52}"/>
              </a:ext>
            </a:extLst>
          </p:cNvPr>
          <p:cNvSpPr txBox="1"/>
          <p:nvPr/>
        </p:nvSpPr>
        <p:spPr>
          <a:xfrm>
            <a:off x="2225828" y="442020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A6E971-08A0-D94A-A9AD-55005FB1DD7C}"/>
              </a:ext>
            </a:extLst>
          </p:cNvPr>
          <p:cNvSpPr txBox="1"/>
          <p:nvPr/>
        </p:nvSpPr>
        <p:spPr>
          <a:xfrm>
            <a:off x="1445877" y="5160210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52604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2" grpId="0" animBg="1"/>
      <p:bldP spid="19" grpId="0" animBg="1"/>
      <p:bldP spid="21" grpId="0" animBg="1"/>
      <p:bldP spid="22" grpId="0" animBg="1"/>
      <p:bldP spid="32" grpId="0" animBg="1"/>
      <p:bldP spid="33" grpId="0" animBg="1"/>
      <p:bldP spid="10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DD687-91F9-B047-A8FA-36C83436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2.4 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B52541-0C9C-A548-BF6C-958EC4D2391A}"/>
              </a:ext>
            </a:extLst>
          </p:cNvPr>
          <p:cNvCxnSpPr/>
          <p:nvPr/>
        </p:nvCxnSpPr>
        <p:spPr>
          <a:xfrm>
            <a:off x="368641" y="1913021"/>
            <a:ext cx="1122947" cy="0"/>
          </a:xfrm>
          <a:prstGeom prst="straightConnector1">
            <a:avLst/>
          </a:prstGeom>
          <a:ln w="381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53E74F-91AB-804D-B710-781A79827509}"/>
              </a:ext>
            </a:extLst>
          </p:cNvPr>
          <p:cNvSpPr/>
          <p:nvPr/>
        </p:nvSpPr>
        <p:spPr>
          <a:xfrm>
            <a:off x="368641" y="2639818"/>
            <a:ext cx="1122947" cy="56622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a 6">
            <a:extLst>
              <a:ext uri="{FF2B5EF4-FFF2-40B4-BE49-F238E27FC236}">
                <a16:creationId xmlns:a16="http://schemas.microsoft.com/office/drawing/2014/main" id="{00CD44D4-785A-4247-9855-B83C0A1AFEF4}"/>
              </a:ext>
            </a:extLst>
          </p:cNvPr>
          <p:cNvSpPr/>
          <p:nvPr/>
        </p:nvSpPr>
        <p:spPr>
          <a:xfrm>
            <a:off x="268377" y="3607319"/>
            <a:ext cx="1323474" cy="589547"/>
          </a:xfrm>
          <a:prstGeom prst="flowChartInputOutpu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7B00B-33E2-7F4F-915D-8AA6A7DB84C1}"/>
              </a:ext>
            </a:extLst>
          </p:cNvPr>
          <p:cNvSpPr/>
          <p:nvPr/>
        </p:nvSpPr>
        <p:spPr>
          <a:xfrm>
            <a:off x="368641" y="4598141"/>
            <a:ext cx="1122947" cy="6617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72001F17-BF27-4B4E-9C61-468705043286}"/>
              </a:ext>
            </a:extLst>
          </p:cNvPr>
          <p:cNvSpPr/>
          <p:nvPr/>
        </p:nvSpPr>
        <p:spPr>
          <a:xfrm>
            <a:off x="182151" y="5434336"/>
            <a:ext cx="1495926" cy="866274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35E7B37-1D49-DB41-8E8C-F92F008CF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906503"/>
              </p:ext>
            </p:extLst>
          </p:nvPr>
        </p:nvGraphicFramePr>
        <p:xfrm>
          <a:off x="1824201" y="1371600"/>
          <a:ext cx="1054923" cy="5017170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1054923">
                  <a:extLst>
                    <a:ext uri="{9D8B030D-6E8A-4147-A177-3AD203B41FA5}">
                      <a16:colId xmlns:a16="http://schemas.microsoft.com/office/drawing/2014/main" val="107131372"/>
                    </a:ext>
                  </a:extLst>
                </a:gridCol>
              </a:tblGrid>
              <a:tr h="10034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Flow line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757072"/>
                  </a:ext>
                </a:extLst>
              </a:tr>
              <a:tr h="10034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Terminal </a:t>
                      </a:r>
                    </a:p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(start / stop)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337466"/>
                  </a:ext>
                </a:extLst>
              </a:tr>
              <a:tr h="10034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Input </a:t>
                      </a:r>
                    </a:p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/ Output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535112"/>
                  </a:ext>
                </a:extLst>
              </a:tr>
              <a:tr h="10034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Processing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874945"/>
                  </a:ext>
                </a:extLst>
              </a:tr>
              <a:tr h="10034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Decision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9324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8ED4D80-AC60-4044-B501-745C6A27C806}"/>
              </a:ext>
            </a:extLst>
          </p:cNvPr>
          <p:cNvSpPr txBox="1"/>
          <p:nvPr/>
        </p:nvSpPr>
        <p:spPr>
          <a:xfrm>
            <a:off x="3639380" y="1448299"/>
            <a:ext cx="82601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flow charts to represent the following process and translate into R codes: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For a certain input vector, determine if it is a numeric vector. If it is, then calculate</a:t>
            </a:r>
            <a:br>
              <a:rPr lang="en-US" b="1" dirty="0"/>
            </a:br>
            <a:r>
              <a:rPr lang="en-US" b="1" dirty="0"/>
              <a:t>the sum of the vector, print the sum.</a:t>
            </a:r>
            <a:br>
              <a:rPr lang="en-US" dirty="0"/>
            </a:br>
            <a:r>
              <a:rPr lang="en-US" dirty="0"/>
              <a:t># </a:t>
            </a:r>
            <a:r>
              <a:rPr lang="en-US" dirty="0" err="1"/>
              <a:t>is.numeric</a:t>
            </a:r>
            <a:r>
              <a:rPr lang="en-US" dirty="0"/>
              <a:t>()    Determine if the vector is numeric</a:t>
            </a:r>
            <a:br>
              <a:rPr lang="en-US" dirty="0"/>
            </a:br>
            <a:r>
              <a:rPr lang="en-US" dirty="0"/>
              <a:t># sum()    Calculate the sum of the vector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Define a function that generate random integer ranging from 1:10, until you get 5 or you reached 1000 times. Return how many times you generated the random number till you got 5. If you didn’t get 5 in 1000 times, return FALSE. </a:t>
            </a:r>
            <a:br>
              <a:rPr lang="en-US" dirty="0"/>
            </a:br>
            <a:r>
              <a:rPr lang="en-US" dirty="0"/>
              <a:t># sample(1:10, 1)   Generate random integer between 1 and 10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Calculate 20 </a:t>
            </a:r>
            <a:r>
              <a:rPr lang="en-US" b="1" dirty="0" err="1"/>
              <a:t>fibonacci</a:t>
            </a:r>
            <a:r>
              <a:rPr lang="en-US" b="1" dirty="0"/>
              <a:t> numbers with the use of a while loop and print them.</a:t>
            </a:r>
            <a:br>
              <a:rPr lang="en-US" b="1" dirty="0"/>
            </a:br>
            <a:r>
              <a:rPr lang="en-US" dirty="0"/>
              <a:t># Fibonacci numbers: 1, 1, 2, 3, 5 …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3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DD687-91F9-B047-A8FA-36C83436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2.4 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A81459-1C42-954E-922D-47BBE03F2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121" y="1447800"/>
            <a:ext cx="2814595" cy="2110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FF9FF5-920D-9E4A-81EA-448BBDF68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823" y="1447800"/>
            <a:ext cx="2971800" cy="406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C18E68-4B2A-BD4C-A5C5-8CB38A159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731" y="1447800"/>
            <a:ext cx="4064000" cy="304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8AA4327-D26E-7A4E-ADE7-0A3744D8D4F5}"/>
              </a:ext>
            </a:extLst>
          </p:cNvPr>
          <p:cNvSpPr/>
          <p:nvPr/>
        </p:nvSpPr>
        <p:spPr>
          <a:xfrm>
            <a:off x="287867" y="1236133"/>
            <a:ext cx="3502220" cy="513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201E0-2F67-FF4F-8C10-2F34CDF19F1C}"/>
              </a:ext>
            </a:extLst>
          </p:cNvPr>
          <p:cNvSpPr/>
          <p:nvPr/>
        </p:nvSpPr>
        <p:spPr>
          <a:xfrm>
            <a:off x="3777389" y="1236133"/>
            <a:ext cx="3588605" cy="513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4D9CB3-D858-9541-9B98-087592964758}"/>
              </a:ext>
            </a:extLst>
          </p:cNvPr>
          <p:cNvSpPr/>
          <p:nvPr/>
        </p:nvSpPr>
        <p:spPr>
          <a:xfrm>
            <a:off x="7279609" y="1236133"/>
            <a:ext cx="4539858" cy="513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5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DD687-91F9-B047-A8FA-36C83436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chart: more symbols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35E7B37-1D49-DB41-8E8C-F92F008CF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25894"/>
              </p:ext>
            </p:extLst>
          </p:nvPr>
        </p:nvGraphicFramePr>
        <p:xfrm>
          <a:off x="2037509" y="1371599"/>
          <a:ext cx="2489522" cy="5099358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2489522">
                  <a:extLst>
                    <a:ext uri="{9D8B030D-6E8A-4147-A177-3AD203B41FA5}">
                      <a16:colId xmlns:a16="http://schemas.microsoft.com/office/drawing/2014/main" val="107131372"/>
                    </a:ext>
                  </a:extLst>
                </a:gridCol>
              </a:tblGrid>
              <a:tr h="8498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Document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757072"/>
                  </a:ext>
                </a:extLst>
              </a:tr>
              <a:tr h="8498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Database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337466"/>
                  </a:ext>
                </a:extLst>
              </a:tr>
              <a:tr h="8498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Pre-defined process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535112"/>
                  </a:ext>
                </a:extLst>
              </a:tr>
              <a:tr h="8498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Comments or annotation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874945"/>
                  </a:ext>
                </a:extLst>
              </a:tr>
              <a:tr h="8498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On-page connector</a:t>
                      </a:r>
                    </a:p>
                    <a:p>
                      <a:pPr algn="l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/ reference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932485"/>
                  </a:ext>
                </a:extLst>
              </a:tr>
              <a:tr h="8498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Off-page connector</a:t>
                      </a:r>
                    </a:p>
                    <a:p>
                      <a:pPr algn="l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/ reference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862362"/>
                  </a:ext>
                </a:extLst>
              </a:tr>
            </a:tbl>
          </a:graphicData>
        </a:graphic>
      </p:graphicFrame>
      <p:sp>
        <p:nvSpPr>
          <p:cNvPr id="4" name="Document 3">
            <a:extLst>
              <a:ext uri="{FF2B5EF4-FFF2-40B4-BE49-F238E27FC236}">
                <a16:creationId xmlns:a16="http://schemas.microsoft.com/office/drawing/2014/main" id="{C234BBA5-7723-5B46-ABC6-08C908B2F18D}"/>
              </a:ext>
            </a:extLst>
          </p:cNvPr>
          <p:cNvSpPr/>
          <p:nvPr/>
        </p:nvSpPr>
        <p:spPr>
          <a:xfrm>
            <a:off x="729663" y="1545170"/>
            <a:ext cx="1080194" cy="568747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Magnetic Disk 11">
            <a:extLst>
              <a:ext uri="{FF2B5EF4-FFF2-40B4-BE49-F238E27FC236}">
                <a16:creationId xmlns:a16="http://schemas.microsoft.com/office/drawing/2014/main" id="{784C5AD2-221D-7A45-9B54-F60651CE7EFD}"/>
              </a:ext>
            </a:extLst>
          </p:cNvPr>
          <p:cNvSpPr/>
          <p:nvPr/>
        </p:nvSpPr>
        <p:spPr>
          <a:xfrm>
            <a:off x="711734" y="2335172"/>
            <a:ext cx="1098123" cy="576993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redefined Process 12">
            <a:extLst>
              <a:ext uri="{FF2B5EF4-FFF2-40B4-BE49-F238E27FC236}">
                <a16:creationId xmlns:a16="http://schemas.microsoft.com/office/drawing/2014/main" id="{11BBEC10-3AAF-8346-AB30-F47187F5C5E1}"/>
              </a:ext>
            </a:extLst>
          </p:cNvPr>
          <p:cNvSpPr/>
          <p:nvPr/>
        </p:nvSpPr>
        <p:spPr>
          <a:xfrm>
            <a:off x="729663" y="3227922"/>
            <a:ext cx="1080194" cy="573741"/>
          </a:xfrm>
          <a:prstGeom prst="flowChartPredefinedProcess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uble Brace 13">
            <a:extLst>
              <a:ext uri="{FF2B5EF4-FFF2-40B4-BE49-F238E27FC236}">
                <a16:creationId xmlns:a16="http://schemas.microsoft.com/office/drawing/2014/main" id="{532E03CE-9C10-4748-8D1A-6AAB4250A2BD}"/>
              </a:ext>
            </a:extLst>
          </p:cNvPr>
          <p:cNvSpPr/>
          <p:nvPr/>
        </p:nvSpPr>
        <p:spPr>
          <a:xfrm>
            <a:off x="804107" y="4137121"/>
            <a:ext cx="931306" cy="430306"/>
          </a:xfrm>
          <a:prstGeom prst="bracePair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nector 14">
            <a:extLst>
              <a:ext uri="{FF2B5EF4-FFF2-40B4-BE49-F238E27FC236}">
                <a16:creationId xmlns:a16="http://schemas.microsoft.com/office/drawing/2014/main" id="{7D6A33EA-70AD-4748-85E1-F77A4683BD57}"/>
              </a:ext>
            </a:extLst>
          </p:cNvPr>
          <p:cNvSpPr/>
          <p:nvPr/>
        </p:nvSpPr>
        <p:spPr>
          <a:xfrm>
            <a:off x="766885" y="4878282"/>
            <a:ext cx="1005749" cy="626166"/>
          </a:xfrm>
          <a:prstGeom prst="flowChartConnector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ff-page Connector 15">
            <a:extLst>
              <a:ext uri="{FF2B5EF4-FFF2-40B4-BE49-F238E27FC236}">
                <a16:creationId xmlns:a16="http://schemas.microsoft.com/office/drawing/2014/main" id="{5AA27A80-57AE-C347-BA4D-7B3705040AB4}"/>
              </a:ext>
            </a:extLst>
          </p:cNvPr>
          <p:cNvSpPr/>
          <p:nvPr/>
        </p:nvSpPr>
        <p:spPr>
          <a:xfrm>
            <a:off x="766885" y="5814239"/>
            <a:ext cx="1005749" cy="487333"/>
          </a:xfrm>
          <a:prstGeom prst="flowChartOffpageConnector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1DF4ED-B3CF-8F41-9167-D333E2DC9DB3}"/>
              </a:ext>
            </a:extLst>
          </p:cNvPr>
          <p:cNvSpPr txBox="1"/>
          <p:nvPr/>
        </p:nvSpPr>
        <p:spPr>
          <a:xfrm>
            <a:off x="4469873" y="6209347"/>
            <a:ext cx="364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https://www.melbournebioinformatics.org.au/tutorials/tutorials/assembly/assembly-protocol/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43C11C2-171B-5A40-B0CD-B7DE1F71D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873" y="1571315"/>
            <a:ext cx="3966158" cy="46705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9003C5-B20A-354B-B647-B9A588ED4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577" y="1545170"/>
            <a:ext cx="4075590" cy="36775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1E1D82-0678-064E-BA0C-2DC5B190F5B5}"/>
              </a:ext>
            </a:extLst>
          </p:cNvPr>
          <p:cNvSpPr txBox="1"/>
          <p:nvPr/>
        </p:nvSpPr>
        <p:spPr>
          <a:xfrm>
            <a:off x="8102193" y="5388314"/>
            <a:ext cx="3594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https://openi.nlm.nih.gov/detailedresult.php?img=PMC2553323_1752-0509-2-80-2&amp;req=4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299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Using sticky notes for feedback</a:t>
            </a:r>
            <a:endParaRPr dirty="0"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 l="3466" t="10201" r="3846"/>
          <a:stretch/>
        </p:blipFill>
        <p:spPr>
          <a:xfrm>
            <a:off x="620200" y="2296400"/>
            <a:ext cx="3408965" cy="274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 rotWithShape="1">
          <a:blip r:embed="rId3">
            <a:alphaModFix/>
          </a:blip>
          <a:srcRect l="3466" t="10201" r="3846"/>
          <a:stretch/>
        </p:blipFill>
        <p:spPr>
          <a:xfrm>
            <a:off x="4391518" y="2296400"/>
            <a:ext cx="3408965" cy="274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 l="3466" t="10201" r="3846"/>
          <a:stretch/>
        </p:blipFill>
        <p:spPr>
          <a:xfrm>
            <a:off x="8162816" y="2296400"/>
            <a:ext cx="3408965" cy="274563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/>
          <p:nvPr/>
        </p:nvSpPr>
        <p:spPr>
          <a:xfrm>
            <a:off x="5866300" y="2091767"/>
            <a:ext cx="1288000" cy="763600"/>
          </a:xfrm>
          <a:prstGeom prst="rect">
            <a:avLst/>
          </a:prstGeom>
          <a:solidFill>
            <a:srgbClr val="D3E6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" name="Google Shape;242;p26"/>
          <p:cNvSpPr/>
          <p:nvPr/>
        </p:nvSpPr>
        <p:spPr>
          <a:xfrm>
            <a:off x="2092100" y="2091767"/>
            <a:ext cx="1288000" cy="763600"/>
          </a:xfrm>
          <a:prstGeom prst="rect">
            <a:avLst/>
          </a:prstGeom>
          <a:solidFill>
            <a:srgbClr val="60C2B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" name="Google Shape;243;p26"/>
          <p:cNvSpPr/>
          <p:nvPr/>
        </p:nvSpPr>
        <p:spPr>
          <a:xfrm>
            <a:off x="9640500" y="2091767"/>
            <a:ext cx="1288000" cy="763600"/>
          </a:xfrm>
          <a:prstGeom prst="rect">
            <a:avLst/>
          </a:prstGeom>
          <a:solidFill>
            <a:srgbClr val="E6457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" name="Google Shape;244;p26"/>
          <p:cNvSpPr txBox="1"/>
          <p:nvPr/>
        </p:nvSpPr>
        <p:spPr>
          <a:xfrm>
            <a:off x="620200" y="5064567"/>
            <a:ext cx="3351600" cy="1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533"/>
              <a:t>“I’ve got a good handle on things…”</a:t>
            </a:r>
            <a:endParaRPr sz="2533"/>
          </a:p>
        </p:txBody>
      </p:sp>
      <p:sp>
        <p:nvSpPr>
          <p:cNvPr id="245" name="Google Shape;245;p26"/>
          <p:cNvSpPr txBox="1"/>
          <p:nvPr/>
        </p:nvSpPr>
        <p:spPr>
          <a:xfrm>
            <a:off x="4420200" y="5064567"/>
            <a:ext cx="3351600" cy="1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533"/>
              <a:t>“I think I understand but I’m still working through things…”</a:t>
            </a:r>
            <a:endParaRPr sz="2533"/>
          </a:p>
        </p:txBody>
      </p:sp>
      <p:sp>
        <p:nvSpPr>
          <p:cNvPr id="246" name="Google Shape;246;p26"/>
          <p:cNvSpPr txBox="1"/>
          <p:nvPr/>
        </p:nvSpPr>
        <p:spPr>
          <a:xfrm>
            <a:off x="8220200" y="5064567"/>
            <a:ext cx="3502400" cy="1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533"/>
              <a:t>“I’m not understanding and I’m a little lost right now...”</a:t>
            </a:r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490374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400D-4FB9-1248-9ECF-47B3E101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12137-27C2-1047-BDEF-97167A676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1. Hello world everyday!</a:t>
            </a:r>
          </a:p>
          <a:p>
            <a:pPr marL="457200" lvl="1" indent="0">
              <a:buNone/>
            </a:pPr>
            <a:r>
              <a:rPr lang="en-US" sz="2200" dirty="0"/>
              <a:t>1.1 Make a vector containing days of the week, from Monday to Sunday.</a:t>
            </a:r>
          </a:p>
          <a:p>
            <a:pPr marL="457200" lvl="1" indent="0">
              <a:buNone/>
            </a:pPr>
            <a:r>
              <a:rPr lang="en-US" sz="2200" dirty="0"/>
              <a:t>1.2 Use a for loop to </a:t>
            </a:r>
            <a:r>
              <a:rPr lang="en-US" sz="2200" dirty="0" err="1"/>
              <a:t>pring</a:t>
            </a:r>
            <a:r>
              <a:rPr lang="en-US" sz="2200" dirty="0"/>
              <a:t> "Hello world </a:t>
            </a:r>
            <a:r>
              <a:rPr lang="en-US" sz="2200" dirty="0" err="1"/>
              <a:t>XXXday</a:t>
            </a:r>
            <a:r>
              <a:rPr lang="en-US" sz="2200" dirty="0"/>
              <a:t>!" for each day of the week.</a:t>
            </a:r>
          </a:p>
          <a:p>
            <a:pPr marL="0" indent="0">
              <a:buNone/>
            </a:pPr>
            <a:r>
              <a:rPr lang="en-US" sz="2200" b="1" dirty="0"/>
              <a:t>2. The Pie</a:t>
            </a:r>
          </a:p>
          <a:p>
            <a:pPr marL="457200" lvl="1" indent="0">
              <a:buNone/>
            </a:pPr>
            <a:r>
              <a:rPr lang="en-US" sz="2200" dirty="0"/>
              <a:t>2.1 In the first 100 digits of pie, count how many numbers are even.</a:t>
            </a:r>
          </a:p>
          <a:p>
            <a:pPr marL="457200" lvl="1" indent="0">
              <a:buNone/>
            </a:pPr>
            <a:r>
              <a:rPr lang="en-US" sz="2200" dirty="0"/>
              <a:t>2.2 Convert the first 200 digits of pie into a 20x10 matrix</a:t>
            </a:r>
          </a:p>
          <a:p>
            <a:pPr marL="457200" lvl="1" indent="0">
              <a:buNone/>
            </a:pPr>
            <a:r>
              <a:rPr lang="en-US" sz="2200" dirty="0"/>
              <a:t>Please use the digits of Pie from this website: </a:t>
            </a:r>
            <a:r>
              <a:rPr lang="en-US" sz="2200" u="sng" dirty="0">
                <a:hlinkClick r:id="rId2"/>
              </a:rPr>
              <a:t>https://www.piday.org/million/</a:t>
            </a: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3. Prime numbers</a:t>
            </a:r>
          </a:p>
          <a:p>
            <a:pPr marL="457200" lvl="1" indent="0">
              <a:buNone/>
            </a:pPr>
            <a:r>
              <a:rPr lang="en-US" sz="2200" dirty="0"/>
              <a:t>Find first 500 prime numbers. What is the 500th prime number?</a:t>
            </a:r>
          </a:p>
          <a:p>
            <a:pPr marL="0" indent="0">
              <a:buNone/>
            </a:pPr>
            <a:r>
              <a:rPr lang="en-US" sz="2200" b="1" dirty="0"/>
              <a:t>4. Fibonacci number</a:t>
            </a:r>
          </a:p>
          <a:p>
            <a:pPr marL="457200" lvl="1" indent="0">
              <a:buNone/>
            </a:pPr>
            <a:r>
              <a:rPr lang="en-US" sz="2200" dirty="0"/>
              <a:t>Define a function to return the </a:t>
            </a:r>
            <a:r>
              <a:rPr lang="en-US" sz="2200" dirty="0" err="1"/>
              <a:t>Xth</a:t>
            </a:r>
            <a:r>
              <a:rPr lang="en-US" sz="2200" dirty="0"/>
              <a:t> </a:t>
            </a:r>
            <a:r>
              <a:rPr lang="en-US" sz="2200" dirty="0" err="1"/>
              <a:t>fibonacci</a:t>
            </a:r>
            <a:r>
              <a:rPr lang="en-US" sz="2200" dirty="0"/>
              <a:t> number</a:t>
            </a:r>
          </a:p>
          <a:p>
            <a:pPr marL="457200" lvl="1" indent="0">
              <a:buNone/>
            </a:pPr>
            <a:r>
              <a:rPr lang="en-US" sz="2200" dirty="0"/>
              <a:t>Info about </a:t>
            </a:r>
            <a:r>
              <a:rPr lang="en-US" sz="2200" dirty="0" err="1"/>
              <a:t>fibonacci</a:t>
            </a:r>
            <a:r>
              <a:rPr lang="en-US" sz="2200" dirty="0"/>
              <a:t> numbers: </a:t>
            </a:r>
            <a:r>
              <a:rPr lang="en-US" sz="2200" u="sng" dirty="0">
                <a:hlinkClick r:id="rId3"/>
              </a:rPr>
              <a:t>https://en.wikipedia.org/wiki/Fibonacci_number</a:t>
            </a:r>
            <a:r>
              <a:rPr lang="en-US" sz="2200" dirty="0"/>
              <a:t> (Use the sequence starts with 1,1, 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471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400D-4FB9-1248-9ECF-47B3E101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44ED12-A07A-BD4C-B21B-8D3BBB5E2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5. Read both NAV-D14_DEseq2.csv and NAV-MEM-DEseq2.csv into </a:t>
            </a:r>
            <a:r>
              <a:rPr lang="en-US" sz="2000" b="1" dirty="0" err="1"/>
              <a:t>dataframes</a:t>
            </a:r>
            <a:r>
              <a:rPr lang="en-US" sz="2000" b="1" dirty="0"/>
              <a:t>: df.nav.d14 and </a:t>
            </a:r>
            <a:r>
              <a:rPr lang="en-US" sz="2000" b="1" dirty="0" err="1"/>
              <a:t>df.nav.mem</a:t>
            </a:r>
            <a:r>
              <a:rPr lang="en-US" sz="2000" b="1" dirty="0"/>
              <a:t> .</a:t>
            </a:r>
          </a:p>
          <a:p>
            <a:pPr marL="457200" lvl="1" indent="0">
              <a:buNone/>
            </a:pPr>
            <a:r>
              <a:rPr lang="en-US" b="1" dirty="0"/>
              <a:t>5.1 </a:t>
            </a:r>
            <a:r>
              <a:rPr lang="en-US" dirty="0"/>
              <a:t>Subset both </a:t>
            </a:r>
            <a:r>
              <a:rPr lang="en-US" dirty="0" err="1"/>
              <a:t>dataframes</a:t>
            </a:r>
            <a:r>
              <a:rPr lang="en-US" dirty="0"/>
              <a:t> to include only "</a:t>
            </a:r>
            <a:r>
              <a:rPr lang="en-US" dirty="0" err="1"/>
              <a:t>gene.name</a:t>
            </a:r>
            <a:r>
              <a:rPr lang="en-US" dirty="0"/>
              <a:t>", "</a:t>
            </a:r>
            <a:r>
              <a:rPr lang="en-US" dirty="0" err="1"/>
              <a:t>baseMean</a:t>
            </a:r>
            <a:r>
              <a:rPr lang="en-US" dirty="0"/>
              <a:t>", "log2FoldChange" and "</a:t>
            </a:r>
            <a:r>
              <a:rPr lang="en-US" dirty="0" err="1"/>
              <a:t>padj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b="1" dirty="0"/>
              <a:t>5.2 </a:t>
            </a:r>
            <a:r>
              <a:rPr lang="en-US" dirty="0"/>
              <a:t>Merge the two </a:t>
            </a:r>
            <a:r>
              <a:rPr lang="en-US" dirty="0" err="1"/>
              <a:t>dataframes</a:t>
            </a:r>
            <a:r>
              <a:rPr lang="en-US" dirty="0"/>
              <a:t> into a </a:t>
            </a:r>
            <a:r>
              <a:rPr lang="en-US" dirty="0" err="1"/>
              <a:t>dataframe</a:t>
            </a:r>
            <a:r>
              <a:rPr lang="en-US" dirty="0"/>
              <a:t> df.nav.d14.mem.</a:t>
            </a:r>
            <a:br>
              <a:rPr lang="en-US" dirty="0"/>
            </a:br>
            <a:r>
              <a:rPr lang="en-US" dirty="0"/>
              <a:t>(Change column names so that there are no </a:t>
            </a:r>
            <a:r>
              <a:rPr lang="en-US" dirty="0" err="1"/>
              <a:t>repetative</a:t>
            </a:r>
            <a:r>
              <a:rPr lang="en-US" dirty="0"/>
              <a:t> column names. </a:t>
            </a:r>
            <a:br>
              <a:rPr lang="en-US" dirty="0"/>
            </a:br>
            <a:r>
              <a:rPr lang="en-US" dirty="0"/>
              <a:t>The “</a:t>
            </a:r>
            <a:r>
              <a:rPr lang="en-US" dirty="0" err="1"/>
              <a:t>baseMean</a:t>
            </a:r>
            <a:r>
              <a:rPr lang="en-US" dirty="0"/>
              <a:t>” and “</a:t>
            </a:r>
            <a:r>
              <a:rPr lang="en-US" dirty="0" err="1"/>
              <a:t>gene.name</a:t>
            </a:r>
            <a:r>
              <a:rPr lang="en-US" dirty="0"/>
              <a:t>” in two spreadsheets are the same so delete the extra one.) </a:t>
            </a:r>
            <a:br>
              <a:rPr lang="en-US" dirty="0"/>
            </a:br>
            <a:r>
              <a:rPr lang="en-US" b="1" dirty="0"/>
              <a:t>5.3 </a:t>
            </a:r>
            <a:r>
              <a:rPr lang="en-US" dirty="0"/>
              <a:t>Sort the new </a:t>
            </a:r>
            <a:r>
              <a:rPr lang="en-US" dirty="0" err="1"/>
              <a:t>dataframe</a:t>
            </a:r>
            <a:r>
              <a:rPr lang="en-US" dirty="0"/>
              <a:t> on " </a:t>
            </a:r>
            <a:r>
              <a:rPr lang="en-US" dirty="0" err="1"/>
              <a:t>baseMean</a:t>
            </a:r>
            <a:r>
              <a:rPr lang="en-US" dirty="0"/>
              <a:t>".</a:t>
            </a:r>
          </a:p>
          <a:p>
            <a:pPr marL="457200" lvl="1" indent="0">
              <a:buNone/>
            </a:pPr>
            <a:r>
              <a:rPr lang="en-US" b="1" dirty="0"/>
              <a:t>5.4 </a:t>
            </a:r>
            <a:r>
              <a:rPr lang="en-US" dirty="0"/>
              <a:t>Define a function to evaluate </a:t>
            </a:r>
            <a:r>
              <a:rPr lang="en-US" dirty="0" err="1"/>
              <a:t>padj</a:t>
            </a:r>
            <a:r>
              <a:rPr lang="en-US" dirty="0"/>
              <a:t> output:</a:t>
            </a:r>
          </a:p>
          <a:p>
            <a:pPr lvl="1">
              <a:buFontTx/>
              <a:buChar char="-"/>
            </a:pPr>
            <a:r>
              <a:rPr lang="en-US" dirty="0" err="1"/>
              <a:t>padj</a:t>
            </a:r>
            <a:r>
              <a:rPr lang="en-US" dirty="0"/>
              <a:t> &gt; 0.05: </a:t>
            </a:r>
            <a:r>
              <a:rPr lang="en-US" dirty="0" err="1"/>
              <a:t>nonsig</a:t>
            </a:r>
            <a:r>
              <a:rPr lang="en-US" dirty="0"/>
              <a:t> - </a:t>
            </a:r>
            <a:r>
              <a:rPr lang="en-US" dirty="0" err="1"/>
              <a:t>padj</a:t>
            </a:r>
            <a:r>
              <a:rPr lang="en-US" dirty="0"/>
              <a:t> &lt;= 0.05: sig </a:t>
            </a:r>
          </a:p>
          <a:p>
            <a:pPr marL="457200" lvl="1" indent="0">
              <a:buNone/>
            </a:pPr>
            <a:r>
              <a:rPr lang="en-US" b="1" dirty="0"/>
              <a:t>5.5 </a:t>
            </a:r>
            <a:r>
              <a:rPr lang="en-US" dirty="0"/>
              <a:t>Use </a:t>
            </a:r>
            <a:r>
              <a:rPr lang="en-US" dirty="0" err="1"/>
              <a:t>lapply</a:t>
            </a:r>
            <a:r>
              <a:rPr lang="en-US" dirty="0"/>
              <a:t> to apply the function to </a:t>
            </a:r>
            <a:r>
              <a:rPr lang="en-US" dirty="0" err="1"/>
              <a:t>padj</a:t>
            </a:r>
            <a:r>
              <a:rPr lang="en-US" dirty="0"/>
              <a:t> of </a:t>
            </a:r>
            <a:r>
              <a:rPr lang="en-US" dirty="0" err="1"/>
              <a:t>subsetted</a:t>
            </a:r>
            <a:r>
              <a:rPr lang="en-US" dirty="0"/>
              <a:t> </a:t>
            </a:r>
            <a:r>
              <a:rPr lang="en-US" dirty="0" err="1"/>
              <a:t>dataframes</a:t>
            </a:r>
            <a:r>
              <a:rPr lang="en-US" dirty="0"/>
              <a:t> </a:t>
            </a:r>
            <a:r>
              <a:rPr lang="en-US" dirty="0" err="1"/>
              <a:t>nav.mem</a:t>
            </a:r>
            <a:r>
              <a:rPr lang="en-US" dirty="0"/>
              <a:t> and nav.d14 </a:t>
            </a:r>
            <a:br>
              <a:rPr lang="en-US" dirty="0"/>
            </a:br>
            <a:r>
              <a:rPr lang="en-US" dirty="0"/>
              <a:t>(not the combined df.nav.d14.mem) and create one column to add the evaluation result.</a:t>
            </a:r>
          </a:p>
        </p:txBody>
      </p:sp>
    </p:spTree>
    <p:extLst>
      <p:ext uri="{BB962C8B-B14F-4D97-AF65-F5344CB8AC3E}">
        <p14:creationId xmlns:p14="http://schemas.microsoft.com/office/powerpoint/2010/main" val="771834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B74591-BBD0-884E-8DD2-02E7A14AC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Assignment: Learn R by your self with Swirl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5D43E7-9AF4-FF49-98F8-C3DEE7114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986" y="1478570"/>
            <a:ext cx="1918179" cy="1210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320039-9368-174A-93CC-DBF719FBD2E7}"/>
              </a:ext>
            </a:extLst>
          </p:cNvPr>
          <p:cNvSpPr txBox="1"/>
          <p:nvPr/>
        </p:nvSpPr>
        <p:spPr>
          <a:xfrm>
            <a:off x="221272" y="2615550"/>
            <a:ext cx="362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https://swirlstats.com/students.html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EC38A-0E32-A24B-AA63-E8BEAE493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35" y="3264793"/>
            <a:ext cx="10287000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B8AED7-76F2-7F42-AF1C-10673686F7C1}"/>
              </a:ext>
            </a:extLst>
          </p:cNvPr>
          <p:cNvSpPr/>
          <p:nvPr/>
        </p:nvSpPr>
        <p:spPr>
          <a:xfrm>
            <a:off x="315132" y="3755457"/>
            <a:ext cx="1576730" cy="25522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C1C8B7-CD27-1C46-A27C-F82B43305A47}"/>
              </a:ext>
            </a:extLst>
          </p:cNvPr>
          <p:cNvSpPr/>
          <p:nvPr/>
        </p:nvSpPr>
        <p:spPr>
          <a:xfrm>
            <a:off x="315132" y="5226732"/>
            <a:ext cx="10099729" cy="74011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F2E93C-C6FE-5040-BF6D-6413CAC5984B}"/>
              </a:ext>
            </a:extLst>
          </p:cNvPr>
          <p:cNvSpPr txBox="1"/>
          <p:nvPr/>
        </p:nvSpPr>
        <p:spPr>
          <a:xfrm>
            <a:off x="7072187" y="4014930"/>
            <a:ext cx="1080424" cy="461665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47359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7B57-3C1A-274D-97A8-6B23D42AD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course material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0B88E569-8946-7643-BC84-F0DFF5920F2C}"/>
              </a:ext>
            </a:extLst>
          </p:cNvPr>
          <p:cNvSpPr/>
          <p:nvPr/>
        </p:nvSpPr>
        <p:spPr>
          <a:xfrm>
            <a:off x="1149930" y="1656612"/>
            <a:ext cx="3394365" cy="1758074"/>
          </a:xfrm>
          <a:prstGeom prst="cloud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3973B-0E5B-6A48-9727-4D566E48AFE8}"/>
              </a:ext>
            </a:extLst>
          </p:cNvPr>
          <p:cNvSpPr txBox="1"/>
          <p:nvPr/>
        </p:nvSpPr>
        <p:spPr>
          <a:xfrm>
            <a:off x="1328074" y="2120150"/>
            <a:ext cx="30380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Applied-Bioinformatics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C291E8-A043-0D4B-A5B9-D0BA28565FEF}"/>
              </a:ext>
            </a:extLst>
          </p:cNvPr>
          <p:cNvSpPr txBox="1"/>
          <p:nvPr/>
        </p:nvSpPr>
        <p:spPr>
          <a:xfrm>
            <a:off x="2404922" y="4714655"/>
            <a:ext cx="3038076" cy="830997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local: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Applied-Bioinformatics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3DF655-D010-5F4F-88AB-928F14C02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30" y="4070810"/>
            <a:ext cx="2016992" cy="2118689"/>
          </a:xfrm>
          <a:prstGeom prst="rect">
            <a:avLst/>
          </a:prstGeom>
        </p:spPr>
      </p:pic>
      <p:sp>
        <p:nvSpPr>
          <p:cNvPr id="10" name="Cloud 9">
            <a:extLst>
              <a:ext uri="{FF2B5EF4-FFF2-40B4-BE49-F238E27FC236}">
                <a16:creationId xmlns:a16="http://schemas.microsoft.com/office/drawing/2014/main" id="{0DFA37DC-5195-704D-91C0-F5BEDF91C541}"/>
              </a:ext>
            </a:extLst>
          </p:cNvPr>
          <p:cNvSpPr/>
          <p:nvPr/>
        </p:nvSpPr>
        <p:spPr>
          <a:xfrm>
            <a:off x="7185427" y="1656612"/>
            <a:ext cx="3394365" cy="1758074"/>
          </a:xfrm>
          <a:prstGeom prst="cloud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DC4BA-CC83-8047-A246-AB5CEF262D00}"/>
              </a:ext>
            </a:extLst>
          </p:cNvPr>
          <p:cNvSpPr txBox="1"/>
          <p:nvPr/>
        </p:nvSpPr>
        <p:spPr>
          <a:xfrm>
            <a:off x="8353457" y="2120150"/>
            <a:ext cx="105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92F17B-2A9B-9544-99A2-8B8393A21853}"/>
              </a:ext>
            </a:extLst>
          </p:cNvPr>
          <p:cNvSpPr txBox="1"/>
          <p:nvPr/>
        </p:nvSpPr>
        <p:spPr>
          <a:xfrm>
            <a:off x="8440419" y="4714655"/>
            <a:ext cx="3038076" cy="830997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local: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Applied-Bioinformatics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48BE50-34B5-9F4D-AF01-33E3886A6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427" y="4070810"/>
            <a:ext cx="2016992" cy="2118689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111549B2-DC43-7B48-AE88-3A61B8302654}"/>
              </a:ext>
            </a:extLst>
          </p:cNvPr>
          <p:cNvSpPr/>
          <p:nvPr/>
        </p:nvSpPr>
        <p:spPr>
          <a:xfrm>
            <a:off x="2660075" y="3556073"/>
            <a:ext cx="374073" cy="1004915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F04038-D505-7F42-8F24-620A93CDD895}"/>
              </a:ext>
            </a:extLst>
          </p:cNvPr>
          <p:cNvSpPr txBox="1"/>
          <p:nvPr/>
        </p:nvSpPr>
        <p:spPr>
          <a:xfrm>
            <a:off x="2972417" y="3783315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pull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2FC86B28-E038-374A-A5D0-781FE4BAB6DC}"/>
              </a:ext>
            </a:extLst>
          </p:cNvPr>
          <p:cNvSpPr/>
          <p:nvPr/>
        </p:nvSpPr>
        <p:spPr>
          <a:xfrm rot="16200000">
            <a:off x="5761258" y="4802333"/>
            <a:ext cx="374073" cy="655638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C18F1E-296D-9740-B115-D4BAEA751977}"/>
              </a:ext>
            </a:extLst>
          </p:cNvPr>
          <p:cNvSpPr txBox="1"/>
          <p:nvPr/>
        </p:nvSpPr>
        <p:spPr>
          <a:xfrm>
            <a:off x="5534545" y="4560988"/>
            <a:ext cx="773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copy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C7EF76FB-B153-154E-B158-02D3F2B5F40C}"/>
              </a:ext>
            </a:extLst>
          </p:cNvPr>
          <p:cNvSpPr/>
          <p:nvPr/>
        </p:nvSpPr>
        <p:spPr>
          <a:xfrm rot="10800000">
            <a:off x="8862439" y="3520943"/>
            <a:ext cx="374073" cy="1004915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8FDC61-3351-7F47-A108-C44249F8DCA1}"/>
              </a:ext>
            </a:extLst>
          </p:cNvPr>
          <p:cNvSpPr txBox="1"/>
          <p:nvPr/>
        </p:nvSpPr>
        <p:spPr>
          <a:xfrm>
            <a:off x="9236512" y="3783315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003540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B866E-761D-B14A-BE4A-6ACDCA68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 codes, not copy &amp; </a:t>
            </a:r>
            <a:r>
              <a:rPr lang="en-US" dirty="0"/>
              <a:t>paste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E3248C-188D-9E49-A0F3-64F0EF02C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192" y="1358612"/>
            <a:ext cx="9763615" cy="5081588"/>
          </a:xfr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C24B6551-DCFF-DA49-8B2D-66AB86E096A2}"/>
              </a:ext>
            </a:extLst>
          </p:cNvPr>
          <p:cNvSpPr/>
          <p:nvPr/>
        </p:nvSpPr>
        <p:spPr>
          <a:xfrm rot="19950021" flipH="1">
            <a:off x="534359" y="1454926"/>
            <a:ext cx="3193472" cy="1537854"/>
          </a:xfrm>
          <a:prstGeom prst="wedgeEllipseCallout">
            <a:avLst/>
          </a:prstGeom>
          <a:solidFill>
            <a:srgbClr val="FCB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 just copy-pasted those codes …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A833CF51-0C3F-CF4D-8CD5-F23C6AF7DF11}"/>
              </a:ext>
            </a:extLst>
          </p:cNvPr>
          <p:cNvSpPr/>
          <p:nvPr/>
        </p:nvSpPr>
        <p:spPr>
          <a:xfrm rot="2443474">
            <a:off x="7097825" y="1803978"/>
            <a:ext cx="3138055" cy="2030924"/>
          </a:xfrm>
          <a:prstGeom prst="wedgeEllipseCallout">
            <a:avLst/>
          </a:prstGeom>
          <a:solidFill>
            <a:srgbClr val="2D7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did</a:t>
            </a:r>
          </a:p>
          <a:p>
            <a:pPr algn="ctr"/>
            <a:r>
              <a:rPr lang="en-US" sz="3200" dirty="0"/>
              <a:t>you say?</a:t>
            </a:r>
          </a:p>
        </p:txBody>
      </p:sp>
    </p:spTree>
    <p:extLst>
      <p:ext uri="{BB962C8B-B14F-4D97-AF65-F5344CB8AC3E}">
        <p14:creationId xmlns:p14="http://schemas.microsoft.com/office/powerpoint/2010/main" val="15682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113F-D89B-E64F-BCEA-ACF4DCC5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2.3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5218A-D0E6-E844-AD8D-0BCE069D8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5" y="1095022"/>
            <a:ext cx="3448050" cy="50819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Commends: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read.csv</a:t>
            </a:r>
            <a:r>
              <a:rPr lang="en-US" sz="2000" b="1" dirty="0">
                <a:solidFill>
                  <a:schemeClr val="accent1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order()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df</a:t>
            </a:r>
            <a:r>
              <a:rPr lang="en-US" sz="2000" b="1" dirty="0">
                <a:solidFill>
                  <a:schemeClr val="accent1"/>
                </a:solidFill>
              </a:rPr>
              <a:t>[]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head()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dim()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X &lt;- function() {}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cbind</a:t>
            </a:r>
            <a:r>
              <a:rPr lang="en-US" sz="2000" b="1" dirty="0">
                <a:solidFill>
                  <a:schemeClr val="accent1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subset()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factor()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summary()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write.table</a:t>
            </a:r>
            <a:r>
              <a:rPr lang="en-US" sz="2000" b="1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07AA24-6155-6A45-A971-84B0BFCFB94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069278" y="1157288"/>
            <a:ext cx="7905750" cy="53467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100" b="1" dirty="0"/>
              <a:t>Objectives:</a:t>
            </a:r>
          </a:p>
          <a:p>
            <a:pPr marL="0" indent="0">
              <a:buNone/>
            </a:pPr>
            <a:endParaRPr lang="en-US" sz="31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Import NAV-D14_DEseq2.csv to a </a:t>
            </a:r>
            <a:r>
              <a:rPr lang="en-US" sz="2400" b="1" dirty="0" err="1"/>
              <a:t>dataframe</a:t>
            </a:r>
            <a:r>
              <a:rPr lang="en-US" sz="2400" b="1" dirty="0"/>
              <a:t>, sort according to </a:t>
            </a:r>
            <a:r>
              <a:rPr lang="en-US" sz="2400" b="1" dirty="0" err="1"/>
              <a:t>padj</a:t>
            </a: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Check the first 7 rows and last 8 rows of </a:t>
            </a:r>
            <a:r>
              <a:rPr lang="en-US" sz="2400" b="1" dirty="0" err="1"/>
              <a:t>dataframe</a:t>
            </a:r>
            <a:r>
              <a:rPr lang="en-US" sz="2400" b="1" dirty="0"/>
              <a:t>. Check the dimensions of the </a:t>
            </a:r>
            <a:r>
              <a:rPr lang="en-US" sz="2400" b="1" dirty="0" err="1"/>
              <a:t>dataframe</a:t>
            </a:r>
            <a:r>
              <a:rPr lang="en-US" sz="2400" b="1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Create a self defined function that evaluate p-value, use </a:t>
            </a:r>
            <a:r>
              <a:rPr lang="en-US" sz="2400" b="1" dirty="0" err="1"/>
              <a:t>lappy</a:t>
            </a:r>
            <a:r>
              <a:rPr lang="en-US" sz="2400" b="1" dirty="0"/>
              <a:t> to apply function to all the </a:t>
            </a:r>
            <a:r>
              <a:rPr lang="en-US" sz="2400" b="1" dirty="0" err="1"/>
              <a:t>pvalues</a:t>
            </a:r>
            <a:r>
              <a:rPr lang="en-US" sz="2400" b="1" dirty="0"/>
              <a:t>, and use summarize p-value types.</a:t>
            </a:r>
          </a:p>
          <a:p>
            <a:pPr marL="457200" lvl="1" indent="0">
              <a:buNone/>
            </a:pPr>
            <a:r>
              <a:rPr lang="en-US" sz="2000" dirty="0"/>
              <a:t># p-value types</a:t>
            </a:r>
          </a:p>
          <a:p>
            <a:pPr marL="457200" lvl="1" indent="0">
              <a:buNone/>
            </a:pPr>
            <a:r>
              <a:rPr lang="en-US" sz="2000" dirty="0"/>
              <a:t># p &gt; 0.05: </a:t>
            </a:r>
            <a:r>
              <a:rPr lang="en-US" sz="2000" dirty="0" err="1"/>
              <a:t>n.s</a:t>
            </a:r>
            <a:r>
              <a:rPr lang="en-US" sz="2000" dirty="0"/>
              <a:t>.</a:t>
            </a:r>
          </a:p>
          <a:p>
            <a:pPr marL="457200" lvl="1" indent="0">
              <a:buNone/>
            </a:pPr>
            <a:r>
              <a:rPr lang="en-US" sz="2000" dirty="0"/>
              <a:t># 0.05 &gt;= p &gt; 0.01: *</a:t>
            </a:r>
          </a:p>
          <a:p>
            <a:pPr marL="457200" lvl="1" indent="0">
              <a:buNone/>
            </a:pPr>
            <a:r>
              <a:rPr lang="en-US" sz="2000" dirty="0"/>
              <a:t># 0.01 &gt;= p &gt; 0.001: **</a:t>
            </a:r>
          </a:p>
          <a:p>
            <a:pPr marL="457200" lvl="1" indent="0">
              <a:buNone/>
            </a:pPr>
            <a:r>
              <a:rPr lang="en-US" sz="2000" dirty="0"/>
              <a:t># 0.001 &gt;= p &gt; 0.0001: ***</a:t>
            </a:r>
          </a:p>
          <a:p>
            <a:pPr marL="457200" lvl="1" indent="0">
              <a:buNone/>
            </a:pPr>
            <a:r>
              <a:rPr lang="en-US" sz="2000" dirty="0"/>
              <a:t># 0.0001 &gt;= p: ****</a:t>
            </a:r>
          </a:p>
          <a:p>
            <a:pPr marL="457200" lvl="1" indent="0">
              <a:buNone/>
            </a:pP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Add list of p-value type to </a:t>
            </a:r>
            <a:r>
              <a:rPr lang="en-US" sz="2400" b="1" dirty="0" err="1"/>
              <a:t>dataframe</a:t>
            </a:r>
            <a:r>
              <a:rPr lang="en-US" sz="2400" b="1" dirty="0"/>
              <a:t>, subset </a:t>
            </a:r>
            <a:r>
              <a:rPr lang="en-US" sz="2400" b="1" dirty="0" err="1"/>
              <a:t>dataframe</a:t>
            </a:r>
            <a:r>
              <a:rPr lang="en-US" sz="2400" b="1" dirty="0"/>
              <a:t> to exclude p-value that is not significant, and write the </a:t>
            </a:r>
            <a:r>
              <a:rPr lang="en-US" sz="2400" b="1" dirty="0" err="1"/>
              <a:t>dataframe</a:t>
            </a:r>
            <a:r>
              <a:rPr lang="en-US" sz="2400" b="1" dirty="0"/>
              <a:t> into a csv file.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300" b="1" dirty="0"/>
          </a:p>
          <a:p>
            <a:pPr marL="457200" indent="-457200">
              <a:buAutoNum type="arabicPeriod"/>
            </a:pPr>
            <a:endParaRPr lang="en-US" sz="2300" b="1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9618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10351-825E-BB49-8579-A3039B94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Minute card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2CB59-C889-2A41-9A7D-4BD1BB83E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023"/>
            <a:ext cx="10515600" cy="3367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1. R: create tables / lists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435CD96-2D4D-E947-9F79-C7F17B56B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967010"/>
              </p:ext>
            </p:extLst>
          </p:nvPr>
        </p:nvGraphicFramePr>
        <p:xfrm>
          <a:off x="453190" y="1437925"/>
          <a:ext cx="11285620" cy="5133780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1129702">
                  <a:extLst>
                    <a:ext uri="{9D8B030D-6E8A-4147-A177-3AD203B41FA5}">
                      <a16:colId xmlns:a16="http://schemas.microsoft.com/office/drawing/2014/main" val="107131372"/>
                    </a:ext>
                  </a:extLst>
                </a:gridCol>
                <a:gridCol w="4126139">
                  <a:extLst>
                    <a:ext uri="{9D8B030D-6E8A-4147-A177-3AD203B41FA5}">
                      <a16:colId xmlns:a16="http://schemas.microsoft.com/office/drawing/2014/main" val="907995526"/>
                    </a:ext>
                  </a:extLst>
                </a:gridCol>
                <a:gridCol w="6029779">
                  <a:extLst>
                    <a:ext uri="{9D8B030D-6E8A-4147-A177-3AD203B41FA5}">
                      <a16:colId xmlns:a16="http://schemas.microsoft.com/office/drawing/2014/main" val="1651812577"/>
                    </a:ext>
                  </a:extLst>
                </a:gridCol>
              </a:tblGrid>
              <a:tr h="342252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Vector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x &lt;- c("a", "b", "c")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Create a vector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419374"/>
                  </a:ext>
                </a:extLst>
              </a:tr>
              <a:tr h="3422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x &lt;- c(1:10)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Create a numeric vector with number 1 to 10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64067"/>
                  </a:ext>
                </a:extLst>
              </a:tr>
              <a:tr h="3422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x &lt;- </a:t>
                      </a:r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seq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(0,10, by=2)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Create a numeric vector: 0 2 4 6 8 10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661109"/>
                  </a:ext>
                </a:extLst>
              </a:tr>
              <a:tr h="342252">
                <a:tc vMerge="1">
                  <a:txBody>
                    <a:bodyPr/>
                    <a:lstStyle/>
                    <a:p>
                      <a:pPr algn="l" rtl="0" fontAlgn="ctr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x &lt;- vector(mode="character" , length=10)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Create an empty character vector with 10 elements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1427"/>
                  </a:ext>
                </a:extLst>
              </a:tr>
              <a:tr h="342252">
                <a:tc vMerge="1">
                  <a:txBody>
                    <a:bodyPr/>
                    <a:lstStyle/>
                    <a:p>
                      <a:pPr algn="l" rtl="0" fontAlgn="ctr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x &lt;- character(10)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Create an empty character vector with 10 elements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35491"/>
                  </a:ext>
                </a:extLst>
              </a:tr>
              <a:tr h="342252">
                <a:tc vMerge="1">
                  <a:txBody>
                    <a:bodyPr/>
                    <a:lstStyle/>
                    <a:p>
                      <a:pPr algn="l" rtl="0" fontAlgn="ctr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x &lt;- rep("Foo", 10)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Create an vector with “Foo” repeating 10 times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3313"/>
                  </a:ext>
                </a:extLst>
              </a:tr>
              <a:tr h="34225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Matrix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matrix(, </a:t>
                      </a:r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nrow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=5, </a:t>
                      </a:r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ncol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=10)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Create a empty matrix with 5 rows and 10 columns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757072"/>
                  </a:ext>
                </a:extLst>
              </a:tr>
              <a:tr h="342252">
                <a:tc vMerge="1">
                  <a:txBody>
                    <a:bodyPr/>
                    <a:lstStyle/>
                    <a:p>
                      <a:pPr algn="l" rtl="0" fontAlgn="ctr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matrix(c(1:50), </a:t>
                      </a:r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nrow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=5, </a:t>
                      </a:r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ncol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=10)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Create a matrix with 5 rows and 10 columns with 1-50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78615"/>
                  </a:ext>
                </a:extLst>
              </a:tr>
              <a:tr h="3422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Array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x &lt;- array(c(1:27), dim=c(3,3,3))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Create an array with 1-27 with 3 rows, 3 columns and 3 matrices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784549"/>
                  </a:ext>
                </a:extLst>
              </a:tr>
              <a:tr h="34225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Data frame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x &lt;- </a:t>
                      </a:r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data.frame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(vector.1, vector.2, vector.3)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Create a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dataframe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with vector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37466"/>
                  </a:ext>
                </a:extLst>
              </a:tr>
              <a:tr h="342252">
                <a:tc vMerge="1">
                  <a:txBody>
                    <a:bodyPr/>
                    <a:lstStyle/>
                    <a:p>
                      <a:pPr algn="l" rtl="0" fontAlgn="ctr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x &lt;- </a:t>
                      </a:r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data.frame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(matrix(</a:t>
                      </a:r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ncol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=5, </a:t>
                      </a:r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nrow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=10))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Create a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datafrmae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from an empty matrix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382752"/>
                  </a:ext>
                </a:extLst>
              </a:tr>
              <a:tr h="342252">
                <a:tc vMerge="1">
                  <a:txBody>
                    <a:bodyPr/>
                    <a:lstStyle/>
                    <a:p>
                      <a:pPr algn="l" rtl="0" fontAlgn="ctr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x &lt;- </a:t>
                      </a:r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as.data.frame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(matrix.1)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Create a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dataframe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by converting matrix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61761"/>
                  </a:ext>
                </a:extLst>
              </a:tr>
              <a:tr h="342252">
                <a:tc>
                  <a:txBody>
                    <a:bodyPr/>
                    <a:lstStyle/>
                    <a:p>
                      <a:pPr algn="ctr" rtl="0" fontAlgn="ctr"/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x &lt;- </a:t>
                      </a:r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read.csv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(“123.csv”)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Create a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dataframe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from reading a csv file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732257"/>
                  </a:ext>
                </a:extLst>
              </a:tr>
              <a:tr h="3422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List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x &lt;- list(</a:t>
                      </a:r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my.name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="Foo", </a:t>
                      </a:r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my.num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=2, "Foo" 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Create a list with different types of things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650249"/>
                  </a:ext>
                </a:extLst>
              </a:tr>
              <a:tr h="342252"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en-US" sz="1600" b="0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* Refer to </a:t>
                      </a:r>
                      <a:r>
                        <a:rPr lang="en-US" sz="16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R-1.pptx – Data types </a:t>
                      </a:r>
                      <a:r>
                        <a:rPr lang="en-US" sz="1600" b="0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for the characteristics of those data types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28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03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48BC1-4F68-0B48-BCDC-0E9C2646B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Minute card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93A5E-2570-DB4D-BE02-CDF84C6E1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022"/>
            <a:ext cx="10515600" cy="420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2. What are “structures” in R2?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8E60D-4EEC-B64D-80A9-E1EC008F6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077"/>
          <a:stretch/>
        </p:blipFill>
        <p:spPr>
          <a:xfrm>
            <a:off x="838200" y="1423797"/>
            <a:ext cx="8525022" cy="1276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07150E-1824-CA44-845B-93831BCC5A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77"/>
          <a:stretch/>
        </p:blipFill>
        <p:spPr>
          <a:xfrm>
            <a:off x="838200" y="2700259"/>
            <a:ext cx="8525022" cy="12299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2A2BC-24D3-CB4E-A769-2C532B5B38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077"/>
          <a:stretch/>
        </p:blipFill>
        <p:spPr>
          <a:xfrm>
            <a:off x="838200" y="3793837"/>
            <a:ext cx="8525022" cy="26074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30F79D-18B5-B740-BA72-7F3E20771454}"/>
              </a:ext>
            </a:extLst>
          </p:cNvPr>
          <p:cNvSpPr txBox="1"/>
          <p:nvPr/>
        </p:nvSpPr>
        <p:spPr>
          <a:xfrm>
            <a:off x="838200" y="6401306"/>
            <a:ext cx="846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* </a:t>
            </a:r>
            <a:r>
              <a:rPr lang="en-US" dirty="0" err="1">
                <a:solidFill>
                  <a:schemeClr val="accent1"/>
                </a:solidFill>
              </a:rPr>
              <a:t>str</a:t>
            </a:r>
            <a:r>
              <a:rPr lang="en-US" dirty="0">
                <a:solidFill>
                  <a:schemeClr val="accent1"/>
                </a:solidFill>
              </a:rPr>
              <a:t>() is suitable to compactly display the abbreviated contents of (possibly nested) lists.</a:t>
            </a:r>
          </a:p>
        </p:txBody>
      </p:sp>
    </p:spTree>
    <p:extLst>
      <p:ext uri="{BB962C8B-B14F-4D97-AF65-F5344CB8AC3E}">
        <p14:creationId xmlns:p14="http://schemas.microsoft.com/office/powerpoint/2010/main" val="28400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39AE0-CAC5-9740-B3D2-1CA3DB58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Minute card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DBBED-1C41-4447-83C9-187099332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022"/>
            <a:ext cx="10515600" cy="1130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3. Lot of trouble printing &gt; 30 digits of pi for HW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Similar example question: make a vector with first 100 digits of </a:t>
            </a:r>
            <a:r>
              <a:rPr lang="en-US" sz="1600" b="1" i="1" dirty="0">
                <a:solidFill>
                  <a:schemeClr val="accent1"/>
                </a:solidFill>
              </a:rPr>
              <a:t>e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( </a:t>
            </a:r>
            <a:r>
              <a:rPr lang="en-US" sz="1600" b="1" i="1" dirty="0">
                <a:solidFill>
                  <a:schemeClr val="accent1"/>
                </a:solidFill>
              </a:rPr>
              <a:t>e </a:t>
            </a:r>
            <a:r>
              <a:rPr lang="en-US" sz="1600" b="1" dirty="0">
                <a:solidFill>
                  <a:schemeClr val="accent1"/>
                </a:solidFill>
              </a:rPr>
              <a:t>digits: </a:t>
            </a:r>
            <a:r>
              <a:rPr lang="en-US" sz="1600" b="1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http://www-history.mcs.st-and.ac.uk/HistTopics/e_10000.html</a:t>
            </a:r>
            <a:r>
              <a:rPr lang="en-US" sz="1600" b="1" dirty="0">
                <a:solidFill>
                  <a:schemeClr val="accent1"/>
                </a:solidFill>
              </a:rPr>
              <a:t> )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044148-A8BE-7346-ACA0-24DB76CDA4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3" r="22434" b="71724"/>
          <a:stretch/>
        </p:blipFill>
        <p:spPr>
          <a:xfrm>
            <a:off x="838200" y="2105526"/>
            <a:ext cx="9356558" cy="876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29E6DE-3E28-364F-83B3-1A8AAAE497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256"/>
          <a:stretch/>
        </p:blipFill>
        <p:spPr>
          <a:xfrm>
            <a:off x="838200" y="2982495"/>
            <a:ext cx="9356558" cy="1026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11DC21-3DB5-4747-8612-B5AF2787E0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256" b="5501"/>
          <a:stretch/>
        </p:blipFill>
        <p:spPr>
          <a:xfrm>
            <a:off x="838200" y="3992999"/>
            <a:ext cx="9356558" cy="22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4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39AE0-CAC5-9740-B3D2-1CA3DB58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Minute card 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9ACFB-E856-C740-849D-9D305D7E85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36" b="6137"/>
          <a:stretch/>
        </p:blipFill>
        <p:spPr>
          <a:xfrm>
            <a:off x="838200" y="1100429"/>
            <a:ext cx="8229600" cy="18590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579132-E2CE-9046-A4DA-C0B6D3AF31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836" b="35654"/>
          <a:stretch/>
        </p:blipFill>
        <p:spPr>
          <a:xfrm>
            <a:off x="838200" y="3120513"/>
            <a:ext cx="8229600" cy="13790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2B6F63-7395-6E40-B2CF-A8F77DA7B4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836"/>
          <a:stretch/>
        </p:blipFill>
        <p:spPr>
          <a:xfrm>
            <a:off x="838200" y="4660540"/>
            <a:ext cx="8229600" cy="20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6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5251</TotalTime>
  <Words>1543</Words>
  <Application>Microsoft Macintosh PowerPoint</Application>
  <PresentationFormat>Widescreen</PresentationFormat>
  <Paragraphs>285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等线</vt:lpstr>
      <vt:lpstr>Arial</vt:lpstr>
      <vt:lpstr>Calibri</vt:lpstr>
      <vt:lpstr>Calibri Light</vt:lpstr>
      <vt:lpstr>Office Theme</vt:lpstr>
      <vt:lpstr>         introduction</vt:lpstr>
      <vt:lpstr>Using sticky notes for feedback</vt:lpstr>
      <vt:lpstr>Get course material</vt:lpstr>
      <vt:lpstr>Type codes, not copy &amp; paste</vt:lpstr>
      <vt:lpstr>Practice 2.3 !</vt:lpstr>
      <vt:lpstr>Minute card questions</vt:lpstr>
      <vt:lpstr>Minute card questions</vt:lpstr>
      <vt:lpstr>Minute card questions</vt:lpstr>
      <vt:lpstr>Minute card questions</vt:lpstr>
      <vt:lpstr>Minute card questions</vt:lpstr>
      <vt:lpstr>Contents</vt:lpstr>
      <vt:lpstr>Flow chart: basic symbols</vt:lpstr>
      <vt:lpstr>Use flow chart to represent process</vt:lpstr>
      <vt:lpstr>Use flow chart to represent process</vt:lpstr>
      <vt:lpstr>Use flow chart to represent process</vt:lpstr>
      <vt:lpstr>Use flow chart to represent process</vt:lpstr>
      <vt:lpstr>Practice 2.4 !</vt:lpstr>
      <vt:lpstr>Practice 2.4 !</vt:lpstr>
      <vt:lpstr>Flow chart: more symbols</vt:lpstr>
      <vt:lpstr>Homework</vt:lpstr>
      <vt:lpstr>Homework</vt:lpstr>
      <vt:lpstr>Assignment: Learn R by your self with Swirl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Huitian Diao</dc:creator>
  <cp:lastModifiedBy>Huitian Diao</cp:lastModifiedBy>
  <cp:revision>197</cp:revision>
  <dcterms:created xsi:type="dcterms:W3CDTF">2018-09-16T20:57:42Z</dcterms:created>
  <dcterms:modified xsi:type="dcterms:W3CDTF">2018-10-01T20:20:23Z</dcterms:modified>
</cp:coreProperties>
</file>